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1"/>
  </p:notesMasterIdLst>
  <p:sldIdLst>
    <p:sldId id="256" r:id="rId5"/>
    <p:sldId id="272" r:id="rId6"/>
    <p:sldId id="258" r:id="rId7"/>
    <p:sldId id="259" r:id="rId8"/>
    <p:sldId id="263" r:id="rId9"/>
    <p:sldId id="260" r:id="rId10"/>
    <p:sldId id="270" r:id="rId11"/>
    <p:sldId id="261" r:id="rId12"/>
    <p:sldId id="273" r:id="rId13"/>
    <p:sldId id="274" r:id="rId14"/>
    <p:sldId id="267" r:id="rId15"/>
    <p:sldId id="262" r:id="rId16"/>
    <p:sldId id="265" r:id="rId17"/>
    <p:sldId id="266" r:id="rId18"/>
    <p:sldId id="268" r:id="rId19"/>
    <p:sldId id="26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7D6A3-58FC-498D-8FCC-F158510A9658}" type="datetimeFigureOut">
              <a:rPr lang="en-US" smtClean="0"/>
              <a:t>10/12/2023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DD3C7-09A3-4FAE-BEB8-19FEF1926070}" type="slidenum">
              <a:rPr lang="en-US" smtClean="0"/>
              <a:t>‹#›</a:t>
            </a:fld>
            <a:endParaRPr lang="en-US" dirty="0"/>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00510C1-68D9-426D-AFF5-EDA5A83FE26A}" type="datetime1">
              <a:rPr lang="en-US" smtClean="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091879-48A3-47A5-B5C8-C41471DFF8B2}" type="datetime1">
              <a:rPr lang="en-US" smtClean="0"/>
              <a:t>10/12/2023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AC7C44A-C59B-49C4-9531-4190F8FAE95F}" type="datetime1">
              <a:rPr lang="en-US" smtClean="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7E28E5E-DC47-4CBE-B1BE-E523592C43BA}" type="datetime1">
              <a:rPr lang="en-US" smtClean="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DA05-0A74-445A-9678-785271128EAB}" type="datetime1">
              <a:rPr lang="en-US" smtClean="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9ACA9B6-A8AD-4AF5-BB43-51E59DFE94B3}" type="datetime1">
              <a:rPr lang="en-US" smtClean="0"/>
              <a:t>10/12/2023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F9AA368-3A61-4BEF-AE31-0F0140812D38}" type="datetime1">
              <a:rPr lang="en-US" smtClean="0"/>
              <a:t>10/12/2023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F70FDF-F600-4B46-B231-29938188BEE7}" type="datetime1">
              <a:rPr lang="en-US" smtClean="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058A41-3024-4EAE-B64C-415ABA25C013}" type="datetime1">
              <a:rPr lang="en-US" smtClean="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3974CA42-1A45-4FB0-8BE1-C01D6544A525}" type="datetime1">
              <a:rPr lang="en-US" smtClean="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7BB06A-C244-4D67-B7D6-73ED97A417CC}" type="datetime1">
              <a:rPr lang="en-US" smtClean="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62B9DB-4E53-4561-B648-0C97F954A6ED}" type="datetime1">
              <a:rPr lang="en-US" smtClean="0"/>
              <a:t>10/12/2023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AD8F65-68DA-4DE0-AA51-C1705F712F09}" type="datetime1">
              <a:rPr lang="en-US" smtClean="0"/>
              <a:t>10/12/2023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F008D61C-CB42-4521-A465-4F00F6373107}" type="datetime1">
              <a:rPr lang="en-US" smtClean="0"/>
              <a:t>10/12/2023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D1543F9-AF82-48DC-9EF3-0CBC98B23DF1}" type="datetime1">
              <a:rPr lang="en-US" smtClean="0"/>
              <a:t>10/12/2023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3B79E4A-1422-43DE-B397-8AA34503285C}" type="datetime1">
              <a:rPr lang="en-US" smtClean="0"/>
              <a:t>10/12/2023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679680-FDFB-4F63-A942-14E00CD81373}" type="datetime1">
              <a:rPr lang="en-US" smtClean="0"/>
              <a:t>10/12/2023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6C27C16-19D4-4027-9C62-B26B19FAF244}" type="datetime1">
              <a:rPr lang="en-US" smtClean="0"/>
              <a:t>10/12/2023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hyperlink" Target="https://en.wikipedia.org/wiki/Wax_tablet" TargetMode="External"/><Relationship Id="rId7" Type="http://schemas.openxmlformats.org/officeDocument/2006/relationships/hyperlink" Target="https://cs20.ca/Python/Strings/StringMethods.html" TargetMode="External"/><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hyperlink" Target="http://flickr.com/photos/loauc/2946865249" TargetMode="Externa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using a computer">
            <a:extLst>
              <a:ext uri="{FF2B5EF4-FFF2-40B4-BE49-F238E27FC236}">
                <a16:creationId xmlns:a16="http://schemas.microsoft.com/office/drawing/2014/main" id="{E5D33ABD-C591-9049-6984-9FE31BA1CBF0}"/>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1411" b="4319"/>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5A42F1FE-7C96-4161-95B9-B9C1C51936E4}"/>
              </a:ext>
            </a:extLst>
          </p:cNvPr>
          <p:cNvSpPr>
            <a:spLocks noGrp="1"/>
          </p:cNvSpPr>
          <p:nvPr>
            <p:ph type="ctrTitle"/>
          </p:nvPr>
        </p:nvSpPr>
        <p:spPr>
          <a:xfrm>
            <a:off x="1154955" y="1447800"/>
            <a:ext cx="8825658" cy="3329581"/>
          </a:xfrm>
        </p:spPr>
        <p:txBody>
          <a:bodyPr>
            <a:noAutofit/>
          </a:bodyPr>
          <a:lstStyle/>
          <a:p>
            <a:r>
              <a:rPr lang="en-US" sz="3200" b="1" i="1" dirty="0"/>
              <a:t>UNVEILING THE VEILED: EXPLORING STEGANOGRAPHY AND EMERGING TRENDS</a:t>
            </a:r>
            <a:endParaRPr lang="en-US" sz="3200" b="1" i="1" dirty="0">
              <a:solidFill>
                <a:schemeClr val="tx1"/>
              </a:solidFill>
            </a:endParaRPr>
          </a:p>
        </p:txBody>
      </p:sp>
      <p:sp>
        <p:nvSpPr>
          <p:cNvPr id="3" name="Subtitle 2">
            <a:extLst>
              <a:ext uri="{FF2B5EF4-FFF2-40B4-BE49-F238E27FC236}">
                <a16:creationId xmlns:a16="http://schemas.microsoft.com/office/drawing/2014/main" id="{C8525207-C54B-46FA-899C-064FCA594382}"/>
              </a:ext>
            </a:extLst>
          </p:cNvPr>
          <p:cNvSpPr>
            <a:spLocks noGrp="1"/>
          </p:cNvSpPr>
          <p:nvPr>
            <p:ph type="subTitle" idx="1"/>
          </p:nvPr>
        </p:nvSpPr>
        <p:spPr>
          <a:xfrm>
            <a:off x="1154955" y="4777380"/>
            <a:ext cx="8825658" cy="861420"/>
          </a:xfrm>
        </p:spPr>
        <p:txBody>
          <a:bodyPr>
            <a:normAutofit/>
          </a:bodyPr>
          <a:lstStyle/>
          <a:p>
            <a:endParaRPr lang="en-US" dirty="0">
              <a:solidFill>
                <a:schemeClr val="tx1"/>
              </a:solidFill>
            </a:endParaRPr>
          </a:p>
          <a:p>
            <a:r>
              <a:rPr lang="en-US" dirty="0">
                <a:solidFill>
                  <a:schemeClr val="tx1"/>
                </a:solidFill>
              </a:rPr>
              <a:t>Presented by Ms. </a:t>
            </a:r>
            <a:r>
              <a:rPr lang="en-US" dirty="0" err="1">
                <a:solidFill>
                  <a:schemeClr val="tx1"/>
                </a:solidFill>
              </a:rPr>
              <a:t>Madhumanti</a:t>
            </a:r>
            <a:r>
              <a:rPr lang="en-US" dirty="0">
                <a:solidFill>
                  <a:schemeClr val="tx1"/>
                </a:solidFill>
              </a:rPr>
              <a:t> Das (RA2111003020267)</a:t>
            </a:r>
          </a:p>
          <a:p>
            <a:endParaRPr lang="en-US" dirty="0">
              <a:solidFill>
                <a:schemeClr val="tx1"/>
              </a:solidFill>
            </a:endParaRPr>
          </a:p>
        </p:txBody>
      </p:sp>
    </p:spTree>
    <p:extLst>
      <p:ext uri="{BB962C8B-B14F-4D97-AF65-F5344CB8AC3E}">
        <p14:creationId xmlns:p14="http://schemas.microsoft.com/office/powerpoint/2010/main" val="2512990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omputer screen with many lines and dots&#10;&#10;Description automatically generated">
            <a:extLst>
              <a:ext uri="{FF2B5EF4-FFF2-40B4-BE49-F238E27FC236}">
                <a16:creationId xmlns:a16="http://schemas.microsoft.com/office/drawing/2014/main" id="{94FF15AF-618F-5816-C4D6-68C721049383}"/>
              </a:ext>
            </a:extLst>
          </p:cNvPr>
          <p:cNvPicPr>
            <a:picLocks noChangeAspect="1"/>
          </p:cNvPicPr>
          <p:nvPr/>
        </p:nvPicPr>
        <p:blipFill rotWithShape="1">
          <a:blip r:embed="rId2">
            <a:alphaModFix amt="40000"/>
          </a:blip>
          <a:srcRect t="12587"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97026570-1491-ABA3-F8F7-0DB82D619E60}"/>
              </a:ext>
            </a:extLst>
          </p:cNvPr>
          <p:cNvSpPr>
            <a:spLocks noGrp="1"/>
          </p:cNvSpPr>
          <p:nvPr>
            <p:ph type="title"/>
          </p:nvPr>
        </p:nvSpPr>
        <p:spPr>
          <a:xfrm>
            <a:off x="636780" y="182494"/>
            <a:ext cx="9404723" cy="724244"/>
          </a:xfrm>
        </p:spPr>
        <p:txBody>
          <a:bodyPr vert="horz" lIns="91440" tIns="45720" rIns="91440" bIns="45720" rtlCol="0" anchor="b">
            <a:normAutofit/>
          </a:bodyPr>
          <a:lstStyle/>
          <a:p>
            <a:r>
              <a:rPr lang="en-US" sz="3200" b="1" dirty="0">
                <a:solidFill>
                  <a:schemeClr val="tx1"/>
                </a:solidFill>
              </a:rPr>
              <a:t>DESIGN</a:t>
            </a:r>
          </a:p>
        </p:txBody>
      </p:sp>
      <p:sp>
        <p:nvSpPr>
          <p:cNvPr id="6" name="TextBox 5">
            <a:extLst>
              <a:ext uri="{FF2B5EF4-FFF2-40B4-BE49-F238E27FC236}">
                <a16:creationId xmlns:a16="http://schemas.microsoft.com/office/drawing/2014/main" id="{0D4A3ED9-A067-6E17-018F-8EC374B47384}"/>
              </a:ext>
            </a:extLst>
          </p:cNvPr>
          <p:cNvSpPr txBox="1"/>
          <p:nvPr/>
        </p:nvSpPr>
        <p:spPr>
          <a:xfrm>
            <a:off x="442028" y="961295"/>
            <a:ext cx="3242971" cy="3139321"/>
          </a:xfrm>
          <a:prstGeom prst="rect">
            <a:avLst/>
          </a:prstGeom>
          <a:noFill/>
          <a:ln>
            <a:solidFill>
              <a:schemeClr val="tx1"/>
            </a:solidFill>
          </a:ln>
        </p:spPr>
        <p:txBody>
          <a:bodyPr wrap="square" rtlCol="0">
            <a:spAutoFit/>
          </a:bodyPr>
          <a:lstStyle/>
          <a:p>
            <a:r>
              <a:rPr lang="en-IN" b="1" dirty="0"/>
              <a:t>TESTING AND EVALUATION</a:t>
            </a:r>
          </a:p>
          <a:p>
            <a:pPr algn="l">
              <a:buFont typeface="Arial" panose="020B0604020202020204" pitchFamily="34" charset="0"/>
              <a:buChar char="•"/>
            </a:pPr>
            <a:r>
              <a:rPr lang="en-US" b="0" i="0" dirty="0">
                <a:effectLst/>
                <a:latin typeface="Söhne"/>
              </a:rPr>
              <a:t>Evaluate the system by testing it with various cover media and data types.</a:t>
            </a:r>
          </a:p>
          <a:p>
            <a:pPr algn="l">
              <a:buFont typeface="Arial" panose="020B0604020202020204" pitchFamily="34" charset="0"/>
              <a:buChar char="•"/>
            </a:pPr>
            <a:r>
              <a:rPr lang="en-US" b="0" i="0" dirty="0">
                <a:effectLst/>
                <a:latin typeface="Söhne"/>
              </a:rPr>
              <a:t>Ensure that the steganographic media appears visually or audibly similar to real cover media.</a:t>
            </a:r>
          </a:p>
          <a:p>
            <a:pPr algn="l">
              <a:buFont typeface="Arial" panose="020B0604020202020204" pitchFamily="34" charset="0"/>
              <a:buChar char="•"/>
            </a:pPr>
            <a:r>
              <a:rPr lang="en-US" b="0" i="0" dirty="0">
                <a:effectLst/>
                <a:latin typeface="Söhne"/>
              </a:rPr>
              <a:t>Verify the effectiveness of the data extraction process.</a:t>
            </a:r>
          </a:p>
          <a:p>
            <a:endParaRPr lang="en-IN" dirty="0"/>
          </a:p>
        </p:txBody>
      </p:sp>
      <p:sp>
        <p:nvSpPr>
          <p:cNvPr id="11" name="TextBox 10">
            <a:extLst>
              <a:ext uri="{FF2B5EF4-FFF2-40B4-BE49-F238E27FC236}">
                <a16:creationId xmlns:a16="http://schemas.microsoft.com/office/drawing/2014/main" id="{70F1FFDC-EA27-B2B6-6AD9-FFC47514BEA1}"/>
              </a:ext>
            </a:extLst>
          </p:cNvPr>
          <p:cNvSpPr txBox="1"/>
          <p:nvPr/>
        </p:nvSpPr>
        <p:spPr>
          <a:xfrm>
            <a:off x="7547414" y="961295"/>
            <a:ext cx="3623386" cy="2031325"/>
          </a:xfrm>
          <a:prstGeom prst="rect">
            <a:avLst/>
          </a:prstGeom>
          <a:noFill/>
          <a:ln>
            <a:solidFill>
              <a:schemeClr val="tx1"/>
            </a:solidFill>
          </a:ln>
        </p:spPr>
        <p:txBody>
          <a:bodyPr wrap="square" rtlCol="0">
            <a:spAutoFit/>
          </a:bodyPr>
          <a:lstStyle/>
          <a:p>
            <a:r>
              <a:rPr lang="en-IN" b="1" dirty="0"/>
              <a:t>LEGAL AND ETHICAL CONSIDERATIONS</a:t>
            </a:r>
          </a:p>
          <a:p>
            <a:pPr algn="l">
              <a:buFont typeface="Arial" panose="020B0604020202020204" pitchFamily="34" charset="0"/>
              <a:buChar char="•"/>
            </a:pPr>
            <a:r>
              <a:rPr lang="en-US" b="0" i="0" dirty="0">
                <a:effectLst/>
                <a:latin typeface="Söhne"/>
              </a:rPr>
              <a:t>Be aware of the legal and ethical implications of steganography. Make sure your system is used for lawful purposes.</a:t>
            </a:r>
            <a:endParaRPr lang="en-IN" b="1" i="0" dirty="0">
              <a:effectLst/>
              <a:latin typeface="Söhne"/>
            </a:endParaRPr>
          </a:p>
          <a:p>
            <a:endParaRPr lang="en-IN" dirty="0"/>
          </a:p>
        </p:txBody>
      </p:sp>
      <p:sp>
        <p:nvSpPr>
          <p:cNvPr id="17" name="TextBox 16">
            <a:extLst>
              <a:ext uri="{FF2B5EF4-FFF2-40B4-BE49-F238E27FC236}">
                <a16:creationId xmlns:a16="http://schemas.microsoft.com/office/drawing/2014/main" id="{92C24293-D4FD-0E6C-490A-C6B4DB4B446B}"/>
              </a:ext>
            </a:extLst>
          </p:cNvPr>
          <p:cNvSpPr txBox="1"/>
          <p:nvPr/>
        </p:nvSpPr>
        <p:spPr>
          <a:xfrm>
            <a:off x="442028" y="4376276"/>
            <a:ext cx="3430635" cy="2308324"/>
          </a:xfrm>
          <a:prstGeom prst="rect">
            <a:avLst/>
          </a:prstGeom>
          <a:noFill/>
          <a:ln>
            <a:solidFill>
              <a:schemeClr val="tx1"/>
            </a:solidFill>
          </a:ln>
        </p:spPr>
        <p:txBody>
          <a:bodyPr wrap="square" rtlCol="0">
            <a:spAutoFit/>
          </a:bodyPr>
          <a:lstStyle/>
          <a:p>
            <a:r>
              <a:rPr lang="en-IN" b="1" dirty="0"/>
              <a:t>DOCUMENTATION AND USER INTERFACE</a:t>
            </a:r>
          </a:p>
          <a:p>
            <a:pPr algn="l">
              <a:buFont typeface="Arial" panose="020B0604020202020204" pitchFamily="34" charset="0"/>
              <a:buChar char="•"/>
            </a:pPr>
            <a:r>
              <a:rPr lang="en-US" b="0" i="0" dirty="0">
                <a:effectLst/>
                <a:latin typeface="Söhne"/>
              </a:rPr>
              <a:t>Create documentation for users on how to use your steganography system.</a:t>
            </a:r>
          </a:p>
          <a:p>
            <a:pPr algn="l">
              <a:buFont typeface="Arial" panose="020B0604020202020204" pitchFamily="34" charset="0"/>
              <a:buChar char="•"/>
            </a:pPr>
            <a:r>
              <a:rPr lang="en-US" b="0" i="0" dirty="0">
                <a:effectLst/>
                <a:latin typeface="Söhne"/>
              </a:rPr>
              <a:t>Develop a user-friendly interface for interacting with the system.</a:t>
            </a:r>
          </a:p>
          <a:p>
            <a:endParaRPr lang="en-IN" dirty="0"/>
          </a:p>
        </p:txBody>
      </p:sp>
      <p:sp>
        <p:nvSpPr>
          <p:cNvPr id="21" name="TextBox 20">
            <a:extLst>
              <a:ext uri="{FF2B5EF4-FFF2-40B4-BE49-F238E27FC236}">
                <a16:creationId xmlns:a16="http://schemas.microsoft.com/office/drawing/2014/main" id="{A9DC0E53-B9EA-819C-E161-10C8D509831D}"/>
              </a:ext>
            </a:extLst>
          </p:cNvPr>
          <p:cNvSpPr txBox="1"/>
          <p:nvPr/>
        </p:nvSpPr>
        <p:spPr>
          <a:xfrm>
            <a:off x="3994721" y="961295"/>
            <a:ext cx="3242971" cy="2862322"/>
          </a:xfrm>
          <a:prstGeom prst="rect">
            <a:avLst/>
          </a:prstGeom>
          <a:noFill/>
          <a:ln>
            <a:solidFill>
              <a:schemeClr val="tx1"/>
            </a:solidFill>
          </a:ln>
        </p:spPr>
        <p:txBody>
          <a:bodyPr wrap="square" rtlCol="0">
            <a:spAutoFit/>
          </a:bodyPr>
          <a:lstStyle/>
          <a:p>
            <a:r>
              <a:rPr lang="en-IN" b="1" dirty="0"/>
              <a:t>SECURITY CONSIDERATIONS</a:t>
            </a:r>
          </a:p>
          <a:p>
            <a:pPr algn="l">
              <a:buFont typeface="Arial" panose="020B0604020202020204" pitchFamily="34" charset="0"/>
              <a:buChar char="•"/>
            </a:pPr>
            <a:r>
              <a:rPr lang="en-US" b="0" i="0" dirty="0">
                <a:effectLst/>
                <a:latin typeface="Söhne"/>
              </a:rPr>
              <a:t>Pay attention to the security aspects. Implement authentication mechanisms to ensure that only authorized parties can access the hidden data.</a:t>
            </a:r>
          </a:p>
          <a:p>
            <a:pPr algn="l">
              <a:buFont typeface="Arial" panose="020B0604020202020204" pitchFamily="34" charset="0"/>
              <a:buChar char="•"/>
            </a:pPr>
            <a:r>
              <a:rPr lang="en-US" b="0" i="0" dirty="0">
                <a:effectLst/>
                <a:latin typeface="Söhne"/>
              </a:rPr>
              <a:t>Use secure encryption algorithms for added protection.</a:t>
            </a:r>
          </a:p>
          <a:p>
            <a:endParaRPr lang="en-IN" dirty="0"/>
          </a:p>
        </p:txBody>
      </p:sp>
      <p:sp>
        <p:nvSpPr>
          <p:cNvPr id="4" name="TextBox 3">
            <a:extLst>
              <a:ext uri="{FF2B5EF4-FFF2-40B4-BE49-F238E27FC236}">
                <a16:creationId xmlns:a16="http://schemas.microsoft.com/office/drawing/2014/main" id="{B56ADD3C-4FEB-DE72-25C8-C02C9963A06F}"/>
              </a:ext>
            </a:extLst>
          </p:cNvPr>
          <p:cNvSpPr txBox="1"/>
          <p:nvPr/>
        </p:nvSpPr>
        <p:spPr>
          <a:xfrm>
            <a:off x="4284307" y="4376276"/>
            <a:ext cx="3623386" cy="1200329"/>
          </a:xfrm>
          <a:prstGeom prst="rect">
            <a:avLst/>
          </a:prstGeom>
          <a:noFill/>
          <a:ln>
            <a:solidFill>
              <a:schemeClr val="tx1"/>
            </a:solidFill>
          </a:ln>
        </p:spPr>
        <p:txBody>
          <a:bodyPr wrap="square" rtlCol="0">
            <a:spAutoFit/>
          </a:bodyPr>
          <a:lstStyle/>
          <a:p>
            <a:r>
              <a:rPr lang="en-IN" b="1" dirty="0"/>
              <a:t>DEPLOYMENT</a:t>
            </a:r>
          </a:p>
          <a:p>
            <a:pPr algn="l">
              <a:buFont typeface="Arial" panose="020B0604020202020204" pitchFamily="34" charset="0"/>
              <a:buChar char="•"/>
            </a:pPr>
            <a:r>
              <a:rPr lang="en-US" b="0" i="0" dirty="0">
                <a:effectLst/>
                <a:latin typeface="Söhne"/>
              </a:rPr>
              <a:t>Deploy the steganography system in a controlled environment where it's intended to be used.</a:t>
            </a:r>
            <a:endParaRPr lang="en-IN" dirty="0"/>
          </a:p>
        </p:txBody>
      </p:sp>
    </p:spTree>
    <p:extLst>
      <p:ext uri="{BB962C8B-B14F-4D97-AF65-F5344CB8AC3E}">
        <p14:creationId xmlns:p14="http://schemas.microsoft.com/office/powerpoint/2010/main" val="4246095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3EFC8E-C19A-38C3-CDC7-366F017084A4}"/>
              </a:ext>
            </a:extLst>
          </p:cNvPr>
          <p:cNvPicPr>
            <a:picLocks noChangeAspect="1"/>
          </p:cNvPicPr>
          <p:nvPr/>
        </p:nvPicPr>
        <p:blipFill rotWithShape="1">
          <a:blip r:embed="rId3">
            <a:alphaModFix/>
          </a:blip>
          <a:srcRect/>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4F571EA7-BDC6-4E6F-A47A-B5D39E5E7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353316" y="0"/>
            <a:ext cx="7770296"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1EE94E6B-6942-4CBF-EC5C-0B7F390272EB}"/>
              </a:ext>
            </a:extLst>
          </p:cNvPr>
          <p:cNvSpPr>
            <a:spLocks noGrp="1"/>
          </p:cNvSpPr>
          <p:nvPr>
            <p:ph type="title"/>
          </p:nvPr>
        </p:nvSpPr>
        <p:spPr>
          <a:xfrm>
            <a:off x="3491931" y="295728"/>
            <a:ext cx="7309419" cy="767688"/>
          </a:xfrm>
        </p:spPr>
        <p:txBody>
          <a:bodyPr anchor="b">
            <a:noAutofit/>
          </a:bodyPr>
          <a:lstStyle/>
          <a:p>
            <a:r>
              <a:rPr lang="en-IN" sz="3200" b="1" dirty="0"/>
              <a:t>METHODOLOGY</a:t>
            </a:r>
          </a:p>
        </p:txBody>
      </p:sp>
      <p:sp>
        <p:nvSpPr>
          <p:cNvPr id="16" name="Rectangle 15">
            <a:extLst>
              <a:ext uri="{FF2B5EF4-FFF2-40B4-BE49-F238E27FC236}">
                <a16:creationId xmlns:a16="http://schemas.microsoft.com/office/drawing/2014/main" id="{526152D8-615F-4A5A-886D-E14B136CD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352800" y="1295400"/>
            <a:ext cx="7772400" cy="5562600"/>
          </a:xfrm>
          <a:prstGeom prst="rect">
            <a:avLst/>
          </a:prstGeom>
          <a:solidFill>
            <a:schemeClr val="bg1">
              <a:alpha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B37581-5194-431D-9343-D6F655486C74}"/>
              </a:ext>
            </a:extLst>
          </p:cNvPr>
          <p:cNvSpPr>
            <a:spLocks noGrp="1"/>
          </p:cNvSpPr>
          <p:nvPr>
            <p:ph idx="1"/>
          </p:nvPr>
        </p:nvSpPr>
        <p:spPr>
          <a:xfrm>
            <a:off x="3491932" y="1447800"/>
            <a:ext cx="6557921" cy="5279571"/>
          </a:xfrm>
        </p:spPr>
        <p:txBody>
          <a:bodyPr anchor="t">
            <a:noAutofit/>
          </a:bodyPr>
          <a:lstStyle/>
          <a:p>
            <a:pPr marL="0" indent="0" algn="just">
              <a:lnSpc>
                <a:spcPct val="115000"/>
              </a:lnSpc>
              <a:buNone/>
            </a:pPr>
            <a:r>
              <a:rPr lang="en-IN" sz="1600" b="1" dirty="0">
                <a:effectLst/>
                <a:latin typeface="+mn-lt"/>
                <a:ea typeface="Calibri" panose="020F0502020204030204" pitchFamily="34" charset="0"/>
              </a:rPr>
              <a:t>Deep Learning and Neural Networks:</a:t>
            </a:r>
            <a:r>
              <a:rPr lang="en-IN" sz="1600" dirty="0">
                <a:effectLst/>
                <a:latin typeface="+mn-lt"/>
                <a:ea typeface="Calibri" panose="020F0502020204030204" pitchFamily="34" charset="0"/>
              </a:rPr>
              <a:t> Recent advancements in deep learning have led to the development of steganographic techniques that use neural networks for both hiding and detecting hidden data.</a:t>
            </a:r>
          </a:p>
          <a:p>
            <a:pPr marL="0" indent="0" algn="just">
              <a:lnSpc>
                <a:spcPct val="115000"/>
              </a:lnSpc>
              <a:buNone/>
            </a:pPr>
            <a:r>
              <a:rPr lang="en-IN" sz="1600" b="1" dirty="0">
                <a:effectLst/>
                <a:latin typeface="+mn-lt"/>
                <a:ea typeface="Calibri" panose="020F0502020204030204" pitchFamily="34" charset="0"/>
              </a:rPr>
              <a:t>Adversarial Attacks and </a:t>
            </a:r>
            <a:r>
              <a:rPr lang="en-IN" sz="1600" b="1" dirty="0" err="1">
                <a:effectLst/>
                <a:latin typeface="+mn-lt"/>
                <a:ea typeface="Calibri" panose="020F0502020204030204" pitchFamily="34" charset="0"/>
              </a:rPr>
              <a:t>Defenses</a:t>
            </a:r>
            <a:r>
              <a:rPr lang="en-IN" sz="1600" b="1" dirty="0">
                <a:effectLst/>
                <a:latin typeface="+mn-lt"/>
                <a:ea typeface="Calibri" panose="020F0502020204030204" pitchFamily="34" charset="0"/>
              </a:rPr>
              <a:t>:</a:t>
            </a:r>
            <a:r>
              <a:rPr lang="en-IN" sz="1600" dirty="0">
                <a:effectLst/>
                <a:latin typeface="+mn-lt"/>
                <a:ea typeface="Calibri" panose="020F0502020204030204" pitchFamily="34" charset="0"/>
              </a:rPr>
              <a:t> The field has seen the emergence of adversarial attacks and </a:t>
            </a:r>
            <a:r>
              <a:rPr lang="en-IN" sz="1600" dirty="0" err="1">
                <a:effectLst/>
                <a:latin typeface="+mn-lt"/>
                <a:ea typeface="Calibri" panose="020F0502020204030204" pitchFamily="34" charset="0"/>
              </a:rPr>
              <a:t>defenses</a:t>
            </a:r>
            <a:r>
              <a:rPr lang="en-IN" sz="1600" dirty="0">
                <a:effectLst/>
                <a:latin typeface="+mn-lt"/>
                <a:ea typeface="Calibri" panose="020F0502020204030204" pitchFamily="34" charset="0"/>
              </a:rPr>
              <a:t>, where attackers try to exploit steganography and defenders develop countermeasures.</a:t>
            </a:r>
          </a:p>
          <a:p>
            <a:pPr marL="0" indent="0" algn="just">
              <a:lnSpc>
                <a:spcPct val="115000"/>
              </a:lnSpc>
              <a:buNone/>
            </a:pPr>
            <a:r>
              <a:rPr lang="en-IN" sz="1600" b="1" dirty="0">
                <a:effectLst/>
                <a:latin typeface="+mn-lt"/>
                <a:ea typeface="Calibri" panose="020F0502020204030204" pitchFamily="34" charset="0"/>
              </a:rPr>
              <a:t>Steganography in Multimedia:</a:t>
            </a:r>
            <a:r>
              <a:rPr lang="en-IN" sz="1600" dirty="0">
                <a:effectLst/>
                <a:latin typeface="+mn-lt"/>
                <a:ea typeface="Calibri" panose="020F0502020204030204" pitchFamily="34" charset="0"/>
              </a:rPr>
              <a:t> Steganography is increasingly applied to multimedia data, including images, audio, and video, with new techniques tailored to these domains.</a:t>
            </a:r>
          </a:p>
          <a:p>
            <a:pPr marL="0" indent="0" algn="just">
              <a:lnSpc>
                <a:spcPct val="115000"/>
              </a:lnSpc>
              <a:buNone/>
            </a:pPr>
            <a:r>
              <a:rPr lang="en-IN" sz="1600" b="1" dirty="0">
                <a:effectLst/>
                <a:latin typeface="+mn-lt"/>
                <a:ea typeface="Calibri" panose="020F0502020204030204" pitchFamily="34" charset="0"/>
              </a:rPr>
              <a:t>Steganography in the Cloud:</a:t>
            </a:r>
            <a:r>
              <a:rPr lang="en-IN" sz="1600" dirty="0">
                <a:effectLst/>
                <a:latin typeface="+mn-lt"/>
                <a:ea typeface="Calibri" panose="020F0502020204030204" pitchFamily="34" charset="0"/>
              </a:rPr>
              <a:t> As data storage and processing move to the cloud, there is growing interest in steganography techniques that are compatible with cloud-based systems.</a:t>
            </a:r>
          </a:p>
          <a:p>
            <a:pPr marL="0" indent="0">
              <a:buNone/>
            </a:pPr>
            <a:r>
              <a:rPr lang="en-IN" sz="1600" b="1" dirty="0">
                <a:effectLst/>
                <a:latin typeface="+mn-lt"/>
                <a:ea typeface="Calibri" panose="020F0502020204030204" pitchFamily="34" charset="0"/>
                <a:cs typeface="Times New Roman" panose="02020603050405020304" pitchFamily="18" charset="0"/>
              </a:rPr>
              <a:t>Quantum Steganography:</a:t>
            </a:r>
            <a:r>
              <a:rPr lang="en-IN" sz="1600" dirty="0">
                <a:effectLst/>
                <a:latin typeface="+mn-lt"/>
                <a:ea typeface="Calibri" panose="020F0502020204030204" pitchFamily="34" charset="0"/>
                <a:cs typeface="Times New Roman" panose="02020603050405020304" pitchFamily="18" charset="0"/>
              </a:rPr>
              <a:t> As quantum computing technology progresses, researchers are exploring quantum steganography methods and their implications.</a:t>
            </a:r>
            <a:endParaRPr lang="en-IN" sz="1600" dirty="0">
              <a:latin typeface="+mn-lt"/>
            </a:endParaRPr>
          </a:p>
        </p:txBody>
      </p:sp>
    </p:spTree>
    <p:extLst>
      <p:ext uri="{BB962C8B-B14F-4D97-AF65-F5344CB8AC3E}">
        <p14:creationId xmlns:p14="http://schemas.microsoft.com/office/powerpoint/2010/main" val="2550430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ircular object with a lock&#10;&#10;Description automatically generated">
            <a:extLst>
              <a:ext uri="{FF2B5EF4-FFF2-40B4-BE49-F238E27FC236}">
                <a16:creationId xmlns:a16="http://schemas.microsoft.com/office/drawing/2014/main" id="{2B4174D5-01FE-004A-5514-035F1211800F}"/>
              </a:ext>
            </a:extLst>
          </p:cNvPr>
          <p:cNvPicPr>
            <a:picLocks noChangeAspect="1"/>
          </p:cNvPicPr>
          <p:nvPr/>
        </p:nvPicPr>
        <p:blipFill rotWithShape="1">
          <a:blip r:embed="rId2">
            <a:alphaModFix amt="35000"/>
          </a:blip>
          <a:srcRect l="8221" r="2891"/>
          <a:stretch/>
        </p:blipFill>
        <p:spPr>
          <a:xfrm>
            <a:off x="20" y="0"/>
            <a:ext cx="12191980" cy="6858000"/>
          </a:xfrm>
          <a:prstGeom prst="rect">
            <a:avLst/>
          </a:prstGeom>
        </p:spPr>
      </p:pic>
      <p:sp>
        <p:nvSpPr>
          <p:cNvPr id="2" name="Title 1">
            <a:extLst>
              <a:ext uri="{FF2B5EF4-FFF2-40B4-BE49-F238E27FC236}">
                <a16:creationId xmlns:a16="http://schemas.microsoft.com/office/drawing/2014/main" id="{2A654514-C2BC-DB7C-EB3C-3F873DBC93B4}"/>
              </a:ext>
            </a:extLst>
          </p:cNvPr>
          <p:cNvSpPr>
            <a:spLocks noGrp="1"/>
          </p:cNvSpPr>
          <p:nvPr>
            <p:ph type="title"/>
          </p:nvPr>
        </p:nvSpPr>
        <p:spPr>
          <a:xfrm>
            <a:off x="646110" y="226359"/>
            <a:ext cx="9404723" cy="1400530"/>
          </a:xfrm>
        </p:spPr>
        <p:txBody>
          <a:bodyPr>
            <a:normAutofit/>
          </a:bodyPr>
          <a:lstStyle/>
          <a:p>
            <a:r>
              <a:rPr lang="en-IN" sz="3200" b="1" dirty="0"/>
              <a:t>OLD VS NEW TECHNOLOGY</a:t>
            </a:r>
          </a:p>
        </p:txBody>
      </p:sp>
      <p:sp>
        <p:nvSpPr>
          <p:cNvPr id="8" name="Text Placeholder 7">
            <a:extLst>
              <a:ext uri="{FF2B5EF4-FFF2-40B4-BE49-F238E27FC236}">
                <a16:creationId xmlns:a16="http://schemas.microsoft.com/office/drawing/2014/main" id="{73BC31F3-A25E-E64B-A0E8-DC44BFAF62A1}"/>
              </a:ext>
            </a:extLst>
          </p:cNvPr>
          <p:cNvSpPr>
            <a:spLocks noGrp="1"/>
          </p:cNvSpPr>
          <p:nvPr>
            <p:ph type="body" idx="1"/>
          </p:nvPr>
        </p:nvSpPr>
        <p:spPr>
          <a:xfrm>
            <a:off x="1103312" y="1107480"/>
            <a:ext cx="4396338" cy="745768"/>
          </a:xfrm>
        </p:spPr>
        <p:txBody>
          <a:bodyPr/>
          <a:lstStyle/>
          <a:p>
            <a:r>
              <a:rPr lang="en-IN" b="1" dirty="0"/>
              <a:t>TRADITIONAL STEGANOGRAPHY</a:t>
            </a:r>
          </a:p>
        </p:txBody>
      </p:sp>
      <p:sp>
        <p:nvSpPr>
          <p:cNvPr id="9" name="Content Placeholder 8">
            <a:extLst>
              <a:ext uri="{FF2B5EF4-FFF2-40B4-BE49-F238E27FC236}">
                <a16:creationId xmlns:a16="http://schemas.microsoft.com/office/drawing/2014/main" id="{EBDD8BC1-9874-EF3D-2E9C-19FFBDBFD5E8}"/>
              </a:ext>
            </a:extLst>
          </p:cNvPr>
          <p:cNvSpPr>
            <a:spLocks noGrp="1"/>
          </p:cNvSpPr>
          <p:nvPr>
            <p:ph sz="half" idx="2"/>
          </p:nvPr>
        </p:nvSpPr>
        <p:spPr>
          <a:xfrm>
            <a:off x="1103312" y="1853248"/>
            <a:ext cx="4396339" cy="4403090"/>
          </a:xfrm>
        </p:spPr>
        <p:txBody>
          <a:bodyPr>
            <a:normAutofit fontScale="77500" lnSpcReduction="20000"/>
          </a:bodyPr>
          <a:lstStyle/>
          <a:p>
            <a:r>
              <a:rPr lang="en-US" b="0" i="0" dirty="0">
                <a:effectLst/>
                <a:latin typeface="Söhne"/>
              </a:rPr>
              <a:t>HIDING METHODS</a:t>
            </a:r>
          </a:p>
          <a:p>
            <a:pPr marL="0" indent="0">
              <a:buNone/>
            </a:pPr>
            <a:r>
              <a:rPr lang="en-US" b="0" i="0" dirty="0">
                <a:effectLst/>
                <a:latin typeface="Söhne"/>
              </a:rPr>
              <a:t>Traditional methods typically involve techniques like LSB (Least Significant Bit) replacement, where the least significant bits of the cover medium are altered to embed the data. This can be easily detected using statistical analysis.</a:t>
            </a:r>
          </a:p>
          <a:p>
            <a:r>
              <a:rPr lang="en-US" b="0" i="0" dirty="0">
                <a:effectLst/>
                <a:latin typeface="Söhne"/>
              </a:rPr>
              <a:t>SECURITY</a:t>
            </a:r>
          </a:p>
          <a:p>
            <a:pPr marL="0" indent="0">
              <a:buNone/>
            </a:pPr>
            <a:r>
              <a:rPr lang="en-US" b="0" i="0" dirty="0">
                <a:effectLst/>
                <a:latin typeface="Söhne"/>
              </a:rPr>
              <a:t>Traditional steganography methods are generally less secure and easier to detect because they often leave statistical traces or anomalies in the cover medium.</a:t>
            </a:r>
          </a:p>
          <a:p>
            <a:r>
              <a:rPr lang="en-US" b="0" i="0" dirty="0">
                <a:effectLst/>
                <a:latin typeface="Söhne"/>
              </a:rPr>
              <a:t>COMPLEXITY</a:t>
            </a:r>
          </a:p>
          <a:p>
            <a:pPr marL="0" indent="0">
              <a:buNone/>
            </a:pPr>
            <a:r>
              <a:rPr lang="en-US" b="0" i="0" dirty="0">
                <a:effectLst/>
                <a:latin typeface="Söhne"/>
              </a:rPr>
              <a:t>Traditional steganography methods are generally simpler to understand and implement but may also be easier to detect.</a:t>
            </a:r>
          </a:p>
          <a:p>
            <a:r>
              <a:rPr lang="en-US" b="0" i="0" dirty="0">
                <a:effectLst/>
                <a:latin typeface="Söhne"/>
              </a:rPr>
              <a:t>ADAPTABILITY</a:t>
            </a:r>
          </a:p>
          <a:p>
            <a:pPr marL="0" indent="0">
              <a:buNone/>
            </a:pPr>
            <a:r>
              <a:rPr lang="en-US" b="0" i="0" dirty="0">
                <a:effectLst/>
                <a:latin typeface="Söhne"/>
              </a:rPr>
              <a:t>Traditional methods are often static and may not adapt well to changing cover media or evolving steganalysis techniques.</a:t>
            </a:r>
            <a:endParaRPr lang="en-IN" dirty="0"/>
          </a:p>
        </p:txBody>
      </p:sp>
      <p:sp>
        <p:nvSpPr>
          <p:cNvPr id="10" name="Text Placeholder 9">
            <a:extLst>
              <a:ext uri="{FF2B5EF4-FFF2-40B4-BE49-F238E27FC236}">
                <a16:creationId xmlns:a16="http://schemas.microsoft.com/office/drawing/2014/main" id="{24DF23B6-3944-EF8C-B746-04D4D943DDDC}"/>
              </a:ext>
            </a:extLst>
          </p:cNvPr>
          <p:cNvSpPr>
            <a:spLocks noGrp="1"/>
          </p:cNvSpPr>
          <p:nvPr>
            <p:ph type="body" sz="quarter" idx="3"/>
          </p:nvPr>
        </p:nvSpPr>
        <p:spPr>
          <a:xfrm>
            <a:off x="5654494" y="1152983"/>
            <a:ext cx="4396339" cy="576262"/>
          </a:xfrm>
        </p:spPr>
        <p:txBody>
          <a:bodyPr/>
          <a:lstStyle/>
          <a:p>
            <a:r>
              <a:rPr lang="en-IN" b="1" dirty="0"/>
              <a:t>STEGANOGRAPHY USING GENERATIVE AI</a:t>
            </a:r>
          </a:p>
        </p:txBody>
      </p:sp>
      <p:sp>
        <p:nvSpPr>
          <p:cNvPr id="11" name="Content Placeholder 10">
            <a:extLst>
              <a:ext uri="{FF2B5EF4-FFF2-40B4-BE49-F238E27FC236}">
                <a16:creationId xmlns:a16="http://schemas.microsoft.com/office/drawing/2014/main" id="{C219B17C-357B-8BEB-C2BE-D1F42CB80A1B}"/>
              </a:ext>
            </a:extLst>
          </p:cNvPr>
          <p:cNvSpPr>
            <a:spLocks noGrp="1"/>
          </p:cNvSpPr>
          <p:nvPr>
            <p:ph sz="quarter" idx="4"/>
          </p:nvPr>
        </p:nvSpPr>
        <p:spPr>
          <a:xfrm>
            <a:off x="5654495" y="1853248"/>
            <a:ext cx="4396339" cy="4403090"/>
          </a:xfrm>
        </p:spPr>
        <p:txBody>
          <a:bodyPr>
            <a:normAutofit fontScale="77500" lnSpcReduction="20000"/>
          </a:bodyPr>
          <a:lstStyle/>
          <a:p>
            <a:r>
              <a:rPr lang="en-US" b="0" i="0" dirty="0">
                <a:effectLst/>
                <a:latin typeface="Söhne"/>
              </a:rPr>
              <a:t>HIDING METHODS</a:t>
            </a:r>
          </a:p>
          <a:p>
            <a:pPr marL="0" indent="0">
              <a:buNone/>
            </a:pPr>
            <a:r>
              <a:rPr lang="en-US" b="0" i="0" dirty="0">
                <a:effectLst/>
                <a:latin typeface="Söhne"/>
              </a:rPr>
              <a:t>AI-based steganography may use more sophisticated methods like neural networks to hide data, making it harder to detect. It can learn complex patterns in the cover medium to embed data.</a:t>
            </a:r>
          </a:p>
          <a:p>
            <a:r>
              <a:rPr lang="en-US" dirty="0">
                <a:latin typeface="Söhne"/>
              </a:rPr>
              <a:t>SECURITY</a:t>
            </a:r>
          </a:p>
          <a:p>
            <a:pPr marL="0" indent="0">
              <a:buNone/>
            </a:pPr>
            <a:r>
              <a:rPr lang="en-US" dirty="0">
                <a:latin typeface="Söhne"/>
              </a:rPr>
              <a:t>AI-based steganography can be more secure because it can generate cover media that appear more natural and less suspicious. This makes it harder for traditional steganalysis techniques to detect hidden data</a:t>
            </a:r>
            <a:r>
              <a:rPr lang="en-IN" dirty="0">
                <a:latin typeface="Söhne"/>
              </a:rPr>
              <a:t>.</a:t>
            </a:r>
          </a:p>
          <a:p>
            <a:r>
              <a:rPr lang="en-US" b="0" i="0" dirty="0">
                <a:effectLst/>
                <a:latin typeface="Söhne"/>
              </a:rPr>
              <a:t>COMPLEXITY</a:t>
            </a:r>
          </a:p>
          <a:p>
            <a:pPr marL="0" indent="0">
              <a:buNone/>
            </a:pPr>
            <a:r>
              <a:rPr lang="en-US" b="0" i="0" dirty="0">
                <a:effectLst/>
                <a:latin typeface="Söhne"/>
              </a:rPr>
              <a:t>Employing generative AI adds a level of complexity, both in terms of creating and detecting hidden information. It requires knowledge of AI models, which can be a barrier for some users.</a:t>
            </a:r>
          </a:p>
          <a:p>
            <a:r>
              <a:rPr lang="en-US" b="0" i="0" dirty="0">
                <a:effectLst/>
                <a:latin typeface="Söhne"/>
              </a:rPr>
              <a:t>ADAPTABILITY</a:t>
            </a:r>
          </a:p>
          <a:p>
            <a:pPr marL="0" indent="0">
              <a:buNone/>
            </a:pPr>
            <a:r>
              <a:rPr lang="en-US" b="0" i="0" dirty="0">
                <a:effectLst/>
                <a:latin typeface="Söhne"/>
              </a:rPr>
              <a:t>AI-based methods can adapt to different cover media types and can evolve to counter new steganalysis techniques, as they are based on machine learning models.</a:t>
            </a:r>
            <a:endParaRPr lang="en-IN" dirty="0">
              <a:latin typeface="Söhne"/>
            </a:endParaRPr>
          </a:p>
        </p:txBody>
      </p:sp>
    </p:spTree>
    <p:extLst>
      <p:ext uri="{BB962C8B-B14F-4D97-AF65-F5344CB8AC3E}">
        <p14:creationId xmlns:p14="http://schemas.microsoft.com/office/powerpoint/2010/main" val="769176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PDF] Digital invisible ink and its applications in steganography | Semantic  Scholar">
            <a:extLst>
              <a:ext uri="{FF2B5EF4-FFF2-40B4-BE49-F238E27FC236}">
                <a16:creationId xmlns:a16="http://schemas.microsoft.com/office/drawing/2014/main" id="{0A823BB6-08A5-EEA0-3EA8-86AA069A2C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97" r="10148"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7AF1B0-759D-391B-E12F-B437B547D118}"/>
              </a:ext>
            </a:extLst>
          </p:cNvPr>
          <p:cNvSpPr>
            <a:spLocks noGrp="1"/>
          </p:cNvSpPr>
          <p:nvPr>
            <p:ph type="title"/>
          </p:nvPr>
        </p:nvSpPr>
        <p:spPr>
          <a:xfrm>
            <a:off x="6357426" y="1480994"/>
            <a:ext cx="4372777" cy="609063"/>
          </a:xfrm>
        </p:spPr>
        <p:txBody>
          <a:bodyPr>
            <a:noAutofit/>
          </a:bodyPr>
          <a:lstStyle/>
          <a:p>
            <a:r>
              <a:rPr lang="en-IN" sz="3200" b="1" i="0" dirty="0">
                <a:effectLst/>
              </a:rPr>
              <a:t>APPLICATIONS </a:t>
            </a:r>
            <a:endParaRPr lang="en-IN" sz="3200" b="1" dirty="0"/>
          </a:p>
        </p:txBody>
      </p:sp>
      <p:sp>
        <p:nvSpPr>
          <p:cNvPr id="4" name="Content Placeholder 3">
            <a:extLst>
              <a:ext uri="{FF2B5EF4-FFF2-40B4-BE49-F238E27FC236}">
                <a16:creationId xmlns:a16="http://schemas.microsoft.com/office/drawing/2014/main" id="{FD59B0F8-7A5A-09FE-6AA5-9BBCC3AB9F67}"/>
              </a:ext>
            </a:extLst>
          </p:cNvPr>
          <p:cNvSpPr>
            <a:spLocks noGrp="1"/>
          </p:cNvSpPr>
          <p:nvPr>
            <p:ph idx="1"/>
          </p:nvPr>
        </p:nvSpPr>
        <p:spPr>
          <a:xfrm>
            <a:off x="6374886" y="2174033"/>
            <a:ext cx="4169380" cy="3019843"/>
          </a:xfrm>
        </p:spPr>
        <p:txBody>
          <a:bodyPr>
            <a:normAutofit fontScale="92500" lnSpcReduction="10000"/>
          </a:bodyPr>
          <a:lstStyle/>
          <a:p>
            <a:pPr marL="0" indent="0">
              <a:lnSpc>
                <a:spcPct val="90000"/>
              </a:lnSpc>
              <a:buNone/>
            </a:pPr>
            <a:r>
              <a:rPr lang="en-US" sz="1800" dirty="0">
                <a:latin typeface="Söhne"/>
              </a:rPr>
              <a:t>a. </a:t>
            </a:r>
            <a:r>
              <a:rPr lang="en-US" sz="1800" b="1" i="0" dirty="0">
                <a:effectLst/>
                <a:latin typeface="Söhne"/>
              </a:rPr>
              <a:t>DIGITAL WATERMARKING</a:t>
            </a:r>
            <a:r>
              <a:rPr lang="en-US" sz="1800" b="0" i="0" dirty="0">
                <a:effectLst/>
                <a:latin typeface="Söhne"/>
              </a:rPr>
              <a:t>: Protecting intellectual property in images and videos. </a:t>
            </a:r>
          </a:p>
          <a:p>
            <a:pPr marL="0" indent="0">
              <a:lnSpc>
                <a:spcPct val="90000"/>
              </a:lnSpc>
              <a:buNone/>
            </a:pPr>
            <a:r>
              <a:rPr lang="en-US" sz="1800" b="0" i="0" dirty="0">
                <a:effectLst/>
                <a:latin typeface="Söhne"/>
              </a:rPr>
              <a:t>b. </a:t>
            </a:r>
            <a:r>
              <a:rPr lang="en-US" sz="1800" b="1" i="0" dirty="0">
                <a:effectLst/>
                <a:latin typeface="Söhne"/>
              </a:rPr>
              <a:t>SECURE COMMUNICATION</a:t>
            </a:r>
            <a:r>
              <a:rPr lang="en-US" sz="1800" b="0" i="0" dirty="0">
                <a:effectLst/>
                <a:latin typeface="Söhne"/>
              </a:rPr>
              <a:t>: Covertly transmitting messages in a way that avoids suspicion. </a:t>
            </a:r>
          </a:p>
          <a:p>
            <a:pPr marL="0" indent="0">
              <a:lnSpc>
                <a:spcPct val="90000"/>
              </a:lnSpc>
              <a:buNone/>
            </a:pPr>
            <a:r>
              <a:rPr lang="en-US" sz="1800" b="0" i="0" dirty="0">
                <a:effectLst/>
                <a:latin typeface="Söhne"/>
              </a:rPr>
              <a:t>c. </a:t>
            </a:r>
            <a:r>
              <a:rPr lang="en-US" sz="1800" b="1" i="0" dirty="0">
                <a:effectLst/>
                <a:latin typeface="Söhne"/>
              </a:rPr>
              <a:t>DATA PROTECTION</a:t>
            </a:r>
            <a:r>
              <a:rPr lang="en-US" sz="1800" b="0" i="0" dirty="0">
                <a:effectLst/>
                <a:latin typeface="Söhne"/>
              </a:rPr>
              <a:t>: Concealing sensitive data within other files to prevent unauthorized access. </a:t>
            </a:r>
          </a:p>
          <a:p>
            <a:pPr marL="0" indent="0">
              <a:lnSpc>
                <a:spcPct val="90000"/>
              </a:lnSpc>
              <a:buNone/>
            </a:pPr>
            <a:r>
              <a:rPr lang="en-US" sz="1800" b="0" i="0" dirty="0">
                <a:effectLst/>
                <a:latin typeface="Söhne"/>
              </a:rPr>
              <a:t>d. </a:t>
            </a:r>
            <a:r>
              <a:rPr lang="en-US" sz="1800" b="1" i="0" dirty="0">
                <a:effectLst/>
                <a:latin typeface="Söhne"/>
              </a:rPr>
              <a:t>AUTHENTICATION</a:t>
            </a:r>
            <a:r>
              <a:rPr lang="en-US" sz="1800" b="0" i="0" dirty="0">
                <a:effectLst/>
                <a:latin typeface="Söhne"/>
              </a:rPr>
              <a:t>: Verifying the authenticity of digital content through hidden signatures.</a:t>
            </a:r>
            <a:endParaRPr lang="en-IN" sz="1800" dirty="0"/>
          </a:p>
        </p:txBody>
      </p:sp>
    </p:spTree>
    <p:extLst>
      <p:ext uri="{BB962C8B-B14F-4D97-AF65-F5344CB8AC3E}">
        <p14:creationId xmlns:p14="http://schemas.microsoft.com/office/powerpoint/2010/main" val="973701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row of black servers&#10;&#10;Description automatically generated with medium confidence">
            <a:extLst>
              <a:ext uri="{FF2B5EF4-FFF2-40B4-BE49-F238E27FC236}">
                <a16:creationId xmlns:a16="http://schemas.microsoft.com/office/drawing/2014/main" id="{B34FC612-546B-16C2-27FA-F60D33E8BAF7}"/>
              </a:ext>
            </a:extLst>
          </p:cNvPr>
          <p:cNvPicPr>
            <a:picLocks noChangeAspect="1"/>
          </p:cNvPicPr>
          <p:nvPr/>
        </p:nvPicPr>
        <p:blipFill rotWithShape="1">
          <a:blip r:embed="rId2">
            <a:alphaModFix amt="35000"/>
          </a:blip>
          <a:srcRect/>
          <a:stretch/>
        </p:blipFill>
        <p:spPr>
          <a:xfrm>
            <a:off x="20" y="-1"/>
            <a:ext cx="12191980" cy="6858000"/>
          </a:xfrm>
          <a:prstGeom prst="rect">
            <a:avLst/>
          </a:prstGeom>
        </p:spPr>
      </p:pic>
      <p:sp>
        <p:nvSpPr>
          <p:cNvPr id="2" name="Title 1">
            <a:extLst>
              <a:ext uri="{FF2B5EF4-FFF2-40B4-BE49-F238E27FC236}">
                <a16:creationId xmlns:a16="http://schemas.microsoft.com/office/drawing/2014/main" id="{4548809B-48B4-B73A-3D41-5636B066CE09}"/>
              </a:ext>
            </a:extLst>
          </p:cNvPr>
          <p:cNvSpPr>
            <a:spLocks noGrp="1"/>
          </p:cNvSpPr>
          <p:nvPr>
            <p:ph type="title"/>
          </p:nvPr>
        </p:nvSpPr>
        <p:spPr>
          <a:xfrm>
            <a:off x="646111" y="452718"/>
            <a:ext cx="9404723" cy="690281"/>
          </a:xfrm>
        </p:spPr>
        <p:txBody>
          <a:bodyPr>
            <a:normAutofit/>
          </a:bodyPr>
          <a:lstStyle/>
          <a:p>
            <a:r>
              <a:rPr lang="en-IN" sz="3200" b="1" i="0" dirty="0">
                <a:effectLst/>
              </a:rPr>
              <a:t>ADVANTAGES</a:t>
            </a:r>
            <a:endParaRPr lang="en-IN" sz="3200" b="1" dirty="0"/>
          </a:p>
        </p:txBody>
      </p:sp>
      <p:sp>
        <p:nvSpPr>
          <p:cNvPr id="15" name="Rectangle 14">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 name="Rectangle 1">
            <a:extLst>
              <a:ext uri="{FF2B5EF4-FFF2-40B4-BE49-F238E27FC236}">
                <a16:creationId xmlns:a16="http://schemas.microsoft.com/office/drawing/2014/main" id="{B1BCB4CE-3A6C-B013-DEFF-4B91FC4DC69C}"/>
              </a:ext>
            </a:extLst>
          </p:cNvPr>
          <p:cNvSpPr>
            <a:spLocks noGrp="1" noChangeArrowheads="1"/>
          </p:cNvSpPr>
          <p:nvPr>
            <p:ph idx="1"/>
          </p:nvPr>
        </p:nvSpPr>
        <p:spPr bwMode="auto">
          <a:xfrm>
            <a:off x="1103312" y="1142999"/>
            <a:ext cx="8946541" cy="581977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98375" rIns="0" bIns="198375" numCol="1" anchorCtr="0" compatLnSpc="1">
            <a:prstTxWarp prst="textNoShape">
              <a:avLst/>
            </a:prstTxWarp>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sz="1300" b="0" i="0" u="none" strike="noStrike" cap="none" normalizeH="0" baseline="0" dirty="0">
              <a:ln>
                <a:noFill/>
              </a:ln>
              <a:effectLst/>
              <a:latin typeface="Söhne"/>
            </a:endParaRPr>
          </a:p>
          <a:p>
            <a:pPr marL="0" marR="0" lvl="0" indent="0" defTabSz="914400" rtl="0" eaLnBrk="0" fontAlgn="base" latinLnBrk="0" hangingPunct="0">
              <a:lnSpc>
                <a:spcPct val="90000"/>
              </a:lnSpc>
              <a:spcBef>
                <a:spcPct val="0"/>
              </a:spcBef>
              <a:spcAft>
                <a:spcPts val="600"/>
              </a:spcAft>
              <a:buClrTx/>
              <a:buSzTx/>
              <a:buFontTx/>
              <a:buAutoNum type="arabicPeriod"/>
              <a:tabLst/>
            </a:pPr>
            <a:r>
              <a:rPr kumimoji="0" lang="en-US" altLang="en-US" sz="2100" b="1" i="0" u="none" strike="noStrike" cap="none" normalizeH="0" baseline="0" dirty="0">
                <a:ln>
                  <a:noFill/>
                </a:ln>
                <a:effectLst/>
                <a:latin typeface="Söhne"/>
              </a:rPr>
              <a:t>Security</a:t>
            </a:r>
            <a:r>
              <a:rPr kumimoji="0" lang="en-US" altLang="en-US" sz="2100" b="0" i="0" u="none" strike="noStrike" cap="none" normalizeH="0" baseline="0" dirty="0">
                <a:ln>
                  <a:noFill/>
                </a:ln>
                <a:effectLst/>
                <a:latin typeface="Söhne"/>
              </a:rPr>
              <a:t>: Steganography provides a high level of security for sensitive information. Since the hidden message is not apparent to casual observers, it is less likely to be intercepted or compromised during transmission.</a:t>
            </a:r>
          </a:p>
          <a:p>
            <a:pPr marL="0" marR="0" lvl="0" indent="0" defTabSz="914400" rtl="0" eaLnBrk="0" fontAlgn="base" latinLnBrk="0" hangingPunct="0">
              <a:lnSpc>
                <a:spcPct val="90000"/>
              </a:lnSpc>
              <a:spcBef>
                <a:spcPct val="0"/>
              </a:spcBef>
              <a:spcAft>
                <a:spcPts val="600"/>
              </a:spcAft>
              <a:buClrTx/>
              <a:buSzTx/>
              <a:buNone/>
              <a:tabLst/>
            </a:pPr>
            <a:endParaRPr kumimoji="0" lang="en-US" altLang="en-US" sz="2100" b="0" i="0" u="none" strike="noStrike" cap="none" normalizeH="0" baseline="0" dirty="0">
              <a:ln>
                <a:noFill/>
              </a:ln>
              <a:effectLst/>
              <a:latin typeface="Söhne"/>
            </a:endParaRPr>
          </a:p>
          <a:p>
            <a:pPr marL="0" marR="0" lvl="0" indent="0" defTabSz="914400" rtl="0" eaLnBrk="0" fontAlgn="base" latinLnBrk="0" hangingPunct="0">
              <a:lnSpc>
                <a:spcPct val="90000"/>
              </a:lnSpc>
              <a:spcBef>
                <a:spcPct val="0"/>
              </a:spcBef>
              <a:spcAft>
                <a:spcPts val="600"/>
              </a:spcAft>
              <a:buClrTx/>
              <a:buSzTx/>
              <a:buFontTx/>
              <a:buAutoNum type="arabicPeriod" startAt="2"/>
              <a:tabLst/>
            </a:pPr>
            <a:r>
              <a:rPr kumimoji="0" lang="en-US" altLang="en-US" sz="2100" b="1" i="0" u="none" strike="noStrike" cap="none" normalizeH="0" baseline="0" dirty="0">
                <a:ln>
                  <a:noFill/>
                </a:ln>
                <a:effectLst/>
                <a:latin typeface="Söhne"/>
              </a:rPr>
              <a:t>Covert Communication</a:t>
            </a:r>
            <a:r>
              <a:rPr kumimoji="0" lang="en-US" altLang="en-US" sz="2100" b="0" i="0" u="none" strike="noStrike" cap="none" normalizeH="0" baseline="0" dirty="0">
                <a:ln>
                  <a:noFill/>
                </a:ln>
                <a:effectLst/>
                <a:latin typeface="Söhne"/>
              </a:rPr>
              <a:t>: It allows for covert communication, making it suitable for espionage, confidential data transfer, and privacy protection.</a:t>
            </a:r>
          </a:p>
          <a:p>
            <a:pPr marL="0" marR="0" lvl="0" indent="0" defTabSz="914400" rtl="0" eaLnBrk="0" fontAlgn="base" latinLnBrk="0" hangingPunct="0">
              <a:lnSpc>
                <a:spcPct val="90000"/>
              </a:lnSpc>
              <a:spcBef>
                <a:spcPct val="0"/>
              </a:spcBef>
              <a:spcAft>
                <a:spcPts val="600"/>
              </a:spcAft>
              <a:buClrTx/>
              <a:buSzTx/>
              <a:buNone/>
              <a:tabLst/>
            </a:pPr>
            <a:endParaRPr kumimoji="0" lang="en-US" altLang="en-US" sz="2100" b="0" i="0" u="none" strike="noStrike" cap="none" normalizeH="0" baseline="0" dirty="0">
              <a:ln>
                <a:noFill/>
              </a:ln>
              <a:effectLst/>
              <a:latin typeface="Söhne"/>
            </a:endParaRPr>
          </a:p>
          <a:p>
            <a:pPr marL="0" marR="0" lvl="0" indent="0" defTabSz="914400" rtl="0" eaLnBrk="0" fontAlgn="base" latinLnBrk="0" hangingPunct="0">
              <a:lnSpc>
                <a:spcPct val="90000"/>
              </a:lnSpc>
              <a:spcBef>
                <a:spcPct val="0"/>
              </a:spcBef>
              <a:spcAft>
                <a:spcPts val="600"/>
              </a:spcAft>
              <a:buClrTx/>
              <a:buSzTx/>
              <a:buFontTx/>
              <a:buAutoNum type="arabicPeriod" startAt="3"/>
              <a:tabLst/>
            </a:pPr>
            <a:r>
              <a:rPr kumimoji="0" lang="en-US" altLang="en-US" sz="2100" b="1" i="0" u="none" strike="noStrike" cap="none" normalizeH="0" baseline="0" dirty="0">
                <a:ln>
                  <a:noFill/>
                </a:ln>
                <a:effectLst/>
                <a:latin typeface="Söhne"/>
              </a:rPr>
              <a:t>Data Hiding</a:t>
            </a:r>
            <a:r>
              <a:rPr kumimoji="0" lang="en-US" altLang="en-US" sz="2100" b="0" i="0" u="none" strike="noStrike" cap="none" normalizeH="0" baseline="0" dirty="0">
                <a:ln>
                  <a:noFill/>
                </a:ln>
                <a:effectLst/>
                <a:latin typeface="Söhne"/>
              </a:rPr>
              <a:t>: Steganography can be applied to various types of data, including text, images, audio, and video, making it versatile for concealing different types of information.</a:t>
            </a:r>
          </a:p>
          <a:p>
            <a:pPr marL="0" marR="0" lvl="0" indent="0" defTabSz="914400" rtl="0" eaLnBrk="0" fontAlgn="base" latinLnBrk="0" hangingPunct="0">
              <a:lnSpc>
                <a:spcPct val="90000"/>
              </a:lnSpc>
              <a:spcBef>
                <a:spcPct val="0"/>
              </a:spcBef>
              <a:spcAft>
                <a:spcPts val="600"/>
              </a:spcAft>
              <a:buClrTx/>
              <a:buSzTx/>
              <a:buNone/>
              <a:tabLst/>
            </a:pPr>
            <a:endParaRPr kumimoji="0" lang="en-US" altLang="en-US" sz="2100" b="0" i="0" u="none" strike="noStrike" cap="none" normalizeH="0" baseline="0" dirty="0">
              <a:ln>
                <a:noFill/>
              </a:ln>
              <a:effectLst/>
              <a:latin typeface="Söhne"/>
            </a:endParaRPr>
          </a:p>
          <a:p>
            <a:pPr marL="0" marR="0" lvl="0" indent="0" defTabSz="914400" rtl="0" eaLnBrk="0" fontAlgn="base" latinLnBrk="0" hangingPunct="0">
              <a:lnSpc>
                <a:spcPct val="90000"/>
              </a:lnSpc>
              <a:spcBef>
                <a:spcPct val="0"/>
              </a:spcBef>
              <a:spcAft>
                <a:spcPts val="600"/>
              </a:spcAft>
              <a:buClrTx/>
              <a:buSzTx/>
              <a:buFontTx/>
              <a:buAutoNum type="arabicPeriod" startAt="4"/>
              <a:tabLst/>
            </a:pPr>
            <a:r>
              <a:rPr kumimoji="0" lang="en-US" altLang="en-US" sz="2100" b="1" i="0" u="none" strike="noStrike" cap="none" normalizeH="0" baseline="0" dirty="0">
                <a:ln>
                  <a:noFill/>
                </a:ln>
                <a:effectLst/>
                <a:latin typeface="Söhne"/>
              </a:rPr>
              <a:t>Resistance to Attacks</a:t>
            </a:r>
            <a:r>
              <a:rPr kumimoji="0" lang="en-US" altLang="en-US" sz="2100" b="0" i="0" u="none" strike="noStrike" cap="none" normalizeH="0" baseline="0" dirty="0">
                <a:ln>
                  <a:noFill/>
                </a:ln>
                <a:effectLst/>
                <a:latin typeface="Söhne"/>
              </a:rPr>
              <a:t>: Well-designed steganographic techniques can be resistant to various forms of analysis, such as statistical analysis and visual inspection, making it difficult for adversaries to detect the hidden data.</a:t>
            </a:r>
          </a:p>
          <a:p>
            <a:pPr marL="0" marR="0" lvl="0" indent="0" defTabSz="914400" rtl="0" eaLnBrk="0" fontAlgn="base" latinLnBrk="0" hangingPunct="0">
              <a:lnSpc>
                <a:spcPct val="90000"/>
              </a:lnSpc>
              <a:spcBef>
                <a:spcPct val="0"/>
              </a:spcBef>
              <a:spcAft>
                <a:spcPts val="600"/>
              </a:spcAft>
              <a:buClrTx/>
              <a:buSzTx/>
              <a:buNone/>
              <a:tabLst/>
            </a:pPr>
            <a:endParaRPr kumimoji="0" lang="en-US" altLang="en-US" sz="2100" b="0" i="0" u="none" strike="noStrike" cap="none" normalizeH="0" baseline="0" dirty="0">
              <a:ln>
                <a:noFill/>
              </a:ln>
              <a:effectLst/>
              <a:latin typeface="Söhne"/>
            </a:endParaRPr>
          </a:p>
          <a:p>
            <a:pPr marL="0" marR="0" lvl="0" indent="0" defTabSz="914400" rtl="0" eaLnBrk="0" fontAlgn="base" latinLnBrk="0" hangingPunct="0">
              <a:lnSpc>
                <a:spcPct val="90000"/>
              </a:lnSpc>
              <a:spcBef>
                <a:spcPct val="0"/>
              </a:spcBef>
              <a:spcAft>
                <a:spcPts val="600"/>
              </a:spcAft>
              <a:buClrTx/>
              <a:buSzTx/>
              <a:buFontTx/>
              <a:buAutoNum type="arabicPeriod" startAt="5"/>
              <a:tabLst/>
            </a:pPr>
            <a:r>
              <a:rPr kumimoji="0" lang="en-US" altLang="en-US" sz="2100" b="1" i="0" u="none" strike="noStrike" cap="none" normalizeH="0" baseline="0" dirty="0">
                <a:ln>
                  <a:noFill/>
                </a:ln>
                <a:effectLst/>
                <a:latin typeface="Söhne"/>
              </a:rPr>
              <a:t>Integration with Encryption</a:t>
            </a:r>
            <a:r>
              <a:rPr kumimoji="0" lang="en-US" altLang="en-US" sz="2100" b="0" i="0" u="none" strike="noStrike" cap="none" normalizeH="0" baseline="0" dirty="0">
                <a:ln>
                  <a:noFill/>
                </a:ln>
                <a:effectLst/>
                <a:latin typeface="Söhne"/>
              </a:rPr>
              <a:t>: Steganography can be used in conjunction with encryption to add an extra layer of security. Even if an attacker detects the presence of hidden data, they may not be able to decipher it without the appropriate decryption key.</a:t>
            </a:r>
          </a:p>
          <a:p>
            <a:pPr marL="0" marR="0" lvl="0" indent="0" defTabSz="914400" rtl="0" eaLnBrk="0" fontAlgn="base" latinLnBrk="0" hangingPunct="0">
              <a:lnSpc>
                <a:spcPct val="90000"/>
              </a:lnSpc>
              <a:spcBef>
                <a:spcPct val="0"/>
              </a:spcBef>
              <a:spcAft>
                <a:spcPts val="600"/>
              </a:spcAft>
              <a:buClrTx/>
              <a:buSzTx/>
              <a:buNone/>
              <a:tabLst/>
            </a:pPr>
            <a:endParaRPr kumimoji="0" lang="en-US" altLang="en-US" sz="2100" b="0" i="0" u="none" strike="noStrike" cap="none" normalizeH="0" baseline="0" dirty="0">
              <a:ln>
                <a:noFill/>
              </a:ln>
              <a:effectLst/>
              <a:latin typeface="Söhne"/>
            </a:endParaRPr>
          </a:p>
          <a:p>
            <a:pPr marL="0" marR="0" lvl="0" indent="0" defTabSz="914400" rtl="0" eaLnBrk="0" fontAlgn="base" latinLnBrk="0" hangingPunct="0">
              <a:lnSpc>
                <a:spcPct val="90000"/>
              </a:lnSpc>
              <a:spcBef>
                <a:spcPct val="0"/>
              </a:spcBef>
              <a:spcAft>
                <a:spcPts val="600"/>
              </a:spcAft>
              <a:buClrTx/>
              <a:buSzTx/>
              <a:buFontTx/>
              <a:buAutoNum type="arabicPeriod" startAt="6"/>
              <a:tabLst/>
            </a:pPr>
            <a:r>
              <a:rPr kumimoji="0" lang="en-US" altLang="en-US" sz="2100" b="1" i="0" u="none" strike="noStrike" cap="none" normalizeH="0" baseline="0" dirty="0">
                <a:ln>
                  <a:noFill/>
                </a:ln>
                <a:effectLst/>
                <a:latin typeface="Söhne"/>
              </a:rPr>
              <a:t>Low Impact</a:t>
            </a:r>
            <a:r>
              <a:rPr kumimoji="0" lang="en-US" altLang="en-US" sz="2100" b="0" i="0" u="none" strike="noStrike" cap="none" normalizeH="0" baseline="0" dirty="0">
                <a:ln>
                  <a:noFill/>
                </a:ln>
                <a:effectLst/>
                <a:latin typeface="Söhne"/>
              </a:rPr>
              <a:t>: When used properly, steganography has a minimal impact on the cover media (e.g., image quality, audio quality), ensuring that the hidden message remains concealed without causing noticeable degradation.</a:t>
            </a:r>
          </a:p>
          <a:p>
            <a:pPr marL="0" marR="0" lvl="0" indent="0" defTabSz="914400" rtl="0" eaLnBrk="0" fontAlgn="base" latinLnBrk="0" hangingPunct="0">
              <a:lnSpc>
                <a:spcPct val="90000"/>
              </a:lnSpc>
              <a:spcBef>
                <a:spcPct val="0"/>
              </a:spcBef>
              <a:spcAft>
                <a:spcPts val="600"/>
              </a:spcAft>
              <a:buClrTx/>
              <a:buSzTx/>
              <a:buFontTx/>
              <a:buNone/>
              <a:tabLst/>
            </a:pPr>
            <a:br>
              <a:rPr kumimoji="0" lang="en-US" altLang="en-US" sz="1100" b="0" i="0" u="none" strike="noStrike" cap="none" normalizeH="0" baseline="0" dirty="0">
                <a:ln>
                  <a:noFill/>
                </a:ln>
                <a:effectLst/>
                <a:latin typeface="Söhne"/>
              </a:rPr>
            </a:br>
            <a:endParaRPr kumimoji="0" lang="en-US" altLang="en-US" sz="11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281943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670FE4-47B4-1FC1-5E6C-F3BC5D403D6B}"/>
              </a:ext>
            </a:extLst>
          </p:cNvPr>
          <p:cNvPicPr>
            <a:picLocks noChangeAspect="1"/>
          </p:cNvPicPr>
          <p:nvPr/>
        </p:nvPicPr>
        <p:blipFill rotWithShape="1">
          <a:blip r:embed="rId2">
            <a:alphaModFix amt="35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74B3145-FA05-52C5-3B88-3FBA128A659E}"/>
              </a:ext>
            </a:extLst>
          </p:cNvPr>
          <p:cNvSpPr>
            <a:spLocks noGrp="1"/>
          </p:cNvSpPr>
          <p:nvPr>
            <p:ph type="title"/>
          </p:nvPr>
        </p:nvSpPr>
        <p:spPr>
          <a:xfrm>
            <a:off x="646111" y="452718"/>
            <a:ext cx="9404723" cy="1400530"/>
          </a:xfrm>
        </p:spPr>
        <p:txBody>
          <a:bodyPr>
            <a:normAutofit/>
          </a:bodyPr>
          <a:lstStyle/>
          <a:p>
            <a:r>
              <a:rPr lang="en-IN" b="1" dirty="0"/>
              <a:t>CONCLUSION</a:t>
            </a:r>
          </a:p>
        </p:txBody>
      </p:sp>
      <p:sp>
        <p:nvSpPr>
          <p:cNvPr id="11" name="Rectangle 8">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E5BC3BAA-5B80-2BC1-5AE4-76509A4A6B25}"/>
              </a:ext>
            </a:extLst>
          </p:cNvPr>
          <p:cNvSpPr>
            <a:spLocks noGrp="1"/>
          </p:cNvSpPr>
          <p:nvPr>
            <p:ph idx="1"/>
          </p:nvPr>
        </p:nvSpPr>
        <p:spPr>
          <a:xfrm>
            <a:off x="1103312" y="2052918"/>
            <a:ext cx="8946541" cy="4195481"/>
          </a:xfrm>
        </p:spPr>
        <p:txBody>
          <a:bodyPr>
            <a:normAutofit/>
          </a:bodyPr>
          <a:lstStyle/>
          <a:p>
            <a:pPr>
              <a:lnSpc>
                <a:spcPct val="90000"/>
              </a:lnSpc>
            </a:pPr>
            <a:r>
              <a:rPr lang="en-US" sz="1700" dirty="0">
                <a:latin typeface="Arial" panose="020B0604020202020204" pitchFamily="34" charset="0"/>
                <a:cs typeface="Arial" panose="020B0604020202020204" pitchFamily="34" charset="0"/>
              </a:rPr>
              <a:t>The responsible and ethical use of steganography is important for a number of reasons. First, it can be used to protect sensitive information from unauthorized access. For example, steganography can be used to hide medical records, financial information, or military secrets. Second, steganography can be used to preserve privacy. For example, steganography can be used to hide messages from government surveillance or corporate monitoring. Third, steganography can be used to facilitate communication in hostile environments. For example, steganography can be used to hide messages from censors or to communicate with dissidents.</a:t>
            </a:r>
          </a:p>
          <a:p>
            <a:pPr>
              <a:lnSpc>
                <a:spcPct val="90000"/>
              </a:lnSpc>
            </a:pPr>
            <a:endParaRPr lang="en-US" sz="1700" dirty="0">
              <a:latin typeface="Arial" panose="020B0604020202020204" pitchFamily="34" charset="0"/>
              <a:cs typeface="Arial" panose="020B0604020202020204" pitchFamily="34" charset="0"/>
            </a:endParaRPr>
          </a:p>
          <a:p>
            <a:pPr>
              <a:lnSpc>
                <a:spcPct val="90000"/>
              </a:lnSpc>
            </a:pPr>
            <a:r>
              <a:rPr lang="en-US" sz="1700" dirty="0">
                <a:latin typeface="Arial" panose="020B0604020202020204" pitchFamily="34" charset="0"/>
                <a:cs typeface="Arial" panose="020B0604020202020204" pitchFamily="34" charset="0"/>
              </a:rPr>
              <a:t>The ever-evolving nature of steganography means that there is a need for continuous research and innovation in this area. As new steganographic techniques are developed, so too must new steganalysis techniques be developed to detect them. This arms race between steganography and steganalysis is constantly evolving, and it is important for researchers to stay ahead of the curve.</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7224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6" name="Picture 35">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8" name="Oval 37">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40" name="Picture 39">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2" name="Picture 41">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4" name="Rectangle 43">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46" name="Rectangle 45">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puter screen with a lock and text&#10;&#10;Description automatically generated with medium confidence">
            <a:extLst>
              <a:ext uri="{FF2B5EF4-FFF2-40B4-BE49-F238E27FC236}">
                <a16:creationId xmlns:a16="http://schemas.microsoft.com/office/drawing/2014/main" id="{001AE650-8AF2-7A8D-4A93-90936B876A51}"/>
              </a:ext>
            </a:extLst>
          </p:cNvPr>
          <p:cNvPicPr>
            <a:picLocks noChangeAspect="1"/>
          </p:cNvPicPr>
          <p:nvPr/>
        </p:nvPicPr>
        <p:blipFill rotWithShape="1">
          <a:blip r:embed="rId6">
            <a:alphaModFix amt="40000"/>
          </a:blip>
          <a:srcRect t="2255" b="12518"/>
          <a:stretch/>
        </p:blipFill>
        <p:spPr>
          <a:xfrm>
            <a:off x="20" y="10"/>
            <a:ext cx="12191980" cy="6857990"/>
          </a:xfrm>
          <a:prstGeom prst="rect">
            <a:avLst/>
          </a:prstGeom>
        </p:spPr>
      </p:pic>
      <p:sp>
        <p:nvSpPr>
          <p:cNvPr id="2" name="Title 1">
            <a:extLst>
              <a:ext uri="{FF2B5EF4-FFF2-40B4-BE49-F238E27FC236}">
                <a16:creationId xmlns:a16="http://schemas.microsoft.com/office/drawing/2014/main" id="{94C9AA21-86D2-0338-C91C-36AC3295EB64}"/>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solidFill>
                  <a:schemeClr val="tx1"/>
                </a:solidFill>
              </a:rPr>
              <a:t>THANK YOU</a:t>
            </a:r>
          </a:p>
        </p:txBody>
      </p:sp>
    </p:spTree>
    <p:extLst>
      <p:ext uri="{BB962C8B-B14F-4D97-AF65-F5344CB8AC3E}">
        <p14:creationId xmlns:p14="http://schemas.microsoft.com/office/powerpoint/2010/main" val="1350062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26" name="Picture 2" descr="Cyber Security Wallpaper Images - Free Download on Freepik">
            <a:extLst>
              <a:ext uri="{FF2B5EF4-FFF2-40B4-BE49-F238E27FC236}">
                <a16:creationId xmlns:a16="http://schemas.microsoft.com/office/drawing/2014/main" id="{12EDDD73-91BB-9FF6-8994-E3844522428E}"/>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6" name="Rectangle 1035">
            <a:extLst>
              <a:ext uri="{FF2B5EF4-FFF2-40B4-BE49-F238E27FC236}">
                <a16:creationId xmlns:a16="http://schemas.microsoft.com/office/drawing/2014/main" id="{4F571EA7-BDC6-4E6F-A47A-B5D39E5E7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353316" y="0"/>
            <a:ext cx="7770296"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65B5587E-C9D4-2B72-13A7-4E0EC8F15EC9}"/>
              </a:ext>
            </a:extLst>
          </p:cNvPr>
          <p:cNvSpPr>
            <a:spLocks noGrp="1"/>
          </p:cNvSpPr>
          <p:nvPr>
            <p:ph type="title"/>
          </p:nvPr>
        </p:nvSpPr>
        <p:spPr>
          <a:xfrm>
            <a:off x="3491931" y="295728"/>
            <a:ext cx="6557921" cy="767688"/>
          </a:xfrm>
        </p:spPr>
        <p:txBody>
          <a:bodyPr anchor="b">
            <a:normAutofit/>
          </a:bodyPr>
          <a:lstStyle/>
          <a:p>
            <a:r>
              <a:rPr lang="en-IN" sz="2800" b="1"/>
              <a:t>AGENDA</a:t>
            </a:r>
          </a:p>
        </p:txBody>
      </p:sp>
      <p:sp>
        <p:nvSpPr>
          <p:cNvPr id="1038" name="Rectangle 1037">
            <a:extLst>
              <a:ext uri="{FF2B5EF4-FFF2-40B4-BE49-F238E27FC236}">
                <a16:creationId xmlns:a16="http://schemas.microsoft.com/office/drawing/2014/main" id="{526152D8-615F-4A5A-886D-E14B136CD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352800" y="1295400"/>
            <a:ext cx="7772400" cy="5562600"/>
          </a:xfrm>
          <a:prstGeom prst="rect">
            <a:avLst/>
          </a:prstGeom>
          <a:solidFill>
            <a:schemeClr val="bg1">
              <a:alpha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D078FA-99DA-53AC-734D-F606B6358212}"/>
              </a:ext>
            </a:extLst>
          </p:cNvPr>
          <p:cNvSpPr>
            <a:spLocks noGrp="1"/>
          </p:cNvSpPr>
          <p:nvPr>
            <p:ph idx="1"/>
          </p:nvPr>
        </p:nvSpPr>
        <p:spPr>
          <a:xfrm>
            <a:off x="3491932" y="1447800"/>
            <a:ext cx="6557921" cy="4800599"/>
          </a:xfrm>
        </p:spPr>
        <p:txBody>
          <a:bodyPr anchor="t">
            <a:normAutofit/>
          </a:bodyPr>
          <a:lstStyle/>
          <a:p>
            <a:r>
              <a:rPr lang="en-IN" sz="1800" dirty="0"/>
              <a:t>Abstract</a:t>
            </a:r>
          </a:p>
          <a:p>
            <a:r>
              <a:rPr lang="en-IN" sz="1800" dirty="0"/>
              <a:t>Introduction</a:t>
            </a:r>
          </a:p>
          <a:p>
            <a:r>
              <a:rPr lang="en-IN" sz="1800" dirty="0"/>
              <a:t>History of Steganography</a:t>
            </a:r>
          </a:p>
          <a:p>
            <a:r>
              <a:rPr lang="en-IN" sz="1800" dirty="0"/>
              <a:t>Existing System</a:t>
            </a:r>
          </a:p>
          <a:p>
            <a:r>
              <a:rPr lang="en-IN" sz="1800" dirty="0"/>
              <a:t>Proposed System</a:t>
            </a:r>
          </a:p>
          <a:p>
            <a:r>
              <a:rPr lang="en-IN" sz="1800" dirty="0"/>
              <a:t>Architecture</a:t>
            </a:r>
          </a:p>
          <a:p>
            <a:r>
              <a:rPr lang="en-IN" sz="1800" dirty="0"/>
              <a:t>Design</a:t>
            </a:r>
          </a:p>
          <a:p>
            <a:r>
              <a:rPr lang="en-IN" sz="1800" dirty="0"/>
              <a:t>Methodology</a:t>
            </a:r>
          </a:p>
          <a:p>
            <a:r>
              <a:rPr lang="en-IN" sz="1800" dirty="0"/>
              <a:t>Comparison between old and new technologies</a:t>
            </a:r>
          </a:p>
          <a:p>
            <a:r>
              <a:rPr lang="en-IN" sz="1800" dirty="0"/>
              <a:t>Applications</a:t>
            </a:r>
          </a:p>
          <a:p>
            <a:r>
              <a:rPr lang="en-IN" sz="1800" dirty="0"/>
              <a:t>Advantages</a:t>
            </a:r>
          </a:p>
          <a:p>
            <a:r>
              <a:rPr lang="en-IN" sz="1800" dirty="0"/>
              <a:t>Conclusion</a:t>
            </a:r>
          </a:p>
          <a:p>
            <a:endParaRPr lang="en-IN" sz="1800" dirty="0"/>
          </a:p>
          <a:p>
            <a:endParaRPr lang="en-IN" sz="1800" dirty="0"/>
          </a:p>
          <a:p>
            <a:endParaRPr lang="en-IN" sz="1800" dirty="0"/>
          </a:p>
          <a:p>
            <a:endParaRPr lang="en-IN" sz="1800" dirty="0"/>
          </a:p>
          <a:p>
            <a:endParaRPr lang="en-IN" sz="1800" dirty="0"/>
          </a:p>
        </p:txBody>
      </p:sp>
    </p:spTree>
    <p:extLst>
      <p:ext uri="{BB962C8B-B14F-4D97-AF65-F5344CB8AC3E}">
        <p14:creationId xmlns:p14="http://schemas.microsoft.com/office/powerpoint/2010/main" val="3263930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Circuit board background">
            <a:extLst>
              <a:ext uri="{FF2B5EF4-FFF2-40B4-BE49-F238E27FC236}">
                <a16:creationId xmlns:a16="http://schemas.microsoft.com/office/drawing/2014/main" id="{403B0967-5F77-1643-14CC-BB0EF9F7E8BB}"/>
              </a:ext>
            </a:extLst>
          </p:cNvPr>
          <p:cNvPicPr>
            <a:picLocks noChangeAspect="1"/>
          </p:cNvPicPr>
          <p:nvPr/>
        </p:nvPicPr>
        <p:blipFill rotWithShape="1">
          <a:blip r:embed="rId2">
            <a:alphaModFix amt="35000"/>
          </a:blip>
          <a:srcRect b="15414"/>
          <a:stretch/>
        </p:blipFill>
        <p:spPr>
          <a:xfrm>
            <a:off x="20" y="-1"/>
            <a:ext cx="12191980" cy="6858000"/>
          </a:xfrm>
          <a:prstGeom prst="rect">
            <a:avLst/>
          </a:prstGeom>
        </p:spPr>
      </p:pic>
      <p:sp>
        <p:nvSpPr>
          <p:cNvPr id="2" name="Title 1">
            <a:extLst>
              <a:ext uri="{FF2B5EF4-FFF2-40B4-BE49-F238E27FC236}">
                <a16:creationId xmlns:a16="http://schemas.microsoft.com/office/drawing/2014/main" id="{208A17E7-D5EA-D840-7669-70594890F265}"/>
              </a:ext>
            </a:extLst>
          </p:cNvPr>
          <p:cNvSpPr>
            <a:spLocks noGrp="1"/>
          </p:cNvSpPr>
          <p:nvPr>
            <p:ph type="title"/>
          </p:nvPr>
        </p:nvSpPr>
        <p:spPr/>
        <p:txBody>
          <a:bodyPr>
            <a:normAutofit/>
          </a:bodyPr>
          <a:lstStyle/>
          <a:p>
            <a:r>
              <a:rPr lang="en-IN" sz="3200" b="1" dirty="0"/>
              <a:t>ABSTRACT</a:t>
            </a:r>
          </a:p>
        </p:txBody>
      </p:sp>
      <p:sp>
        <p:nvSpPr>
          <p:cNvPr id="6" name="Content Placeholder 5">
            <a:extLst>
              <a:ext uri="{FF2B5EF4-FFF2-40B4-BE49-F238E27FC236}">
                <a16:creationId xmlns:a16="http://schemas.microsoft.com/office/drawing/2014/main" id="{E9979E4F-D752-DDA5-6427-1BEE2E39C771}"/>
              </a:ext>
            </a:extLst>
          </p:cNvPr>
          <p:cNvSpPr>
            <a:spLocks noGrp="1"/>
          </p:cNvSpPr>
          <p:nvPr>
            <p:ph idx="1"/>
          </p:nvPr>
        </p:nvSpPr>
        <p:spPr/>
        <p:txBody>
          <a:bodyPr>
            <a:normAutofit/>
          </a:bodyPr>
          <a:lstStyle/>
          <a:p>
            <a:pPr>
              <a:lnSpc>
                <a:spcPct val="90000"/>
              </a:lnSpc>
            </a:pPr>
            <a:r>
              <a:rPr lang="en-US" sz="1600" b="0" i="0" dirty="0">
                <a:effectLst/>
                <a:latin typeface="Arial" panose="020B0604020202020204" pitchFamily="34" charset="0"/>
                <a:cs typeface="Arial" panose="020B0604020202020204" pitchFamily="34" charset="0"/>
              </a:rPr>
              <a:t>Steganography is the art and science of hiding information within other data in a way that is difficult to detect or decipher. It has a rich history dating back to ancient times, but in recent years, it has seen significant advancements and new trends driven by advances in technology.</a:t>
            </a:r>
          </a:p>
          <a:p>
            <a:pPr>
              <a:lnSpc>
                <a:spcPct val="90000"/>
              </a:lnSpc>
            </a:pPr>
            <a:r>
              <a:rPr lang="en-US" sz="1600" b="0" i="0" dirty="0">
                <a:effectLst/>
                <a:latin typeface="Arial" panose="020B0604020202020204" pitchFamily="34" charset="0"/>
                <a:cs typeface="Arial" panose="020B0604020202020204" pitchFamily="34" charset="0"/>
              </a:rPr>
              <a:t>In the era of Big Data and cybersecurity concerns, steganography has found new applications in data protection and covert communication. Emerging trends include the use of deep learning algorithms for more sophisticated data embedding, making detection increasingly challenging. Additionally, steganography in multimedia, such as images and videos, has gained prominence, presenting novel challenges and opportunities.</a:t>
            </a:r>
            <a:endParaRPr lang="en-US" sz="1600" dirty="0">
              <a:latin typeface="Arial" panose="020B0604020202020204" pitchFamily="34" charset="0"/>
              <a:cs typeface="Arial" panose="020B0604020202020204" pitchFamily="34" charset="0"/>
            </a:endParaRPr>
          </a:p>
          <a:p>
            <a:pPr>
              <a:lnSpc>
                <a:spcPct val="90000"/>
              </a:lnSpc>
            </a:pPr>
            <a:r>
              <a:rPr lang="en-US" sz="1600" b="0" i="0" dirty="0">
                <a:effectLst/>
                <a:latin typeface="Arial" panose="020B0604020202020204" pitchFamily="34" charset="0"/>
                <a:cs typeface="Arial" panose="020B0604020202020204" pitchFamily="34" charset="0"/>
              </a:rPr>
              <a:t> This seminar report explores the fundamentals of steganography, its historical context, and the latest trends in this field, including emerging techniques and applications.</a:t>
            </a:r>
            <a:endParaRPr lang="en-US" sz="1600" dirty="0">
              <a:latin typeface="Arial" panose="020B0604020202020204" pitchFamily="34" charset="0"/>
              <a:cs typeface="Arial" panose="020B0604020202020204" pitchFamily="34" charset="0"/>
            </a:endParaRPr>
          </a:p>
          <a:p>
            <a:pPr>
              <a:lnSpc>
                <a:spcPct val="90000"/>
              </a:lnSpc>
            </a:pPr>
            <a:endParaRPr lang="en-IN" dirty="0"/>
          </a:p>
        </p:txBody>
      </p:sp>
    </p:spTree>
    <p:extLst>
      <p:ext uri="{BB962C8B-B14F-4D97-AF65-F5344CB8AC3E}">
        <p14:creationId xmlns:p14="http://schemas.microsoft.com/office/powerpoint/2010/main" val="1377457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26" name="Picture 2" descr="AN INTRODUCTION TO CRYPTOGRAPHY - CUTTING EDGE VISIONARIES">
            <a:extLst>
              <a:ext uri="{FF2B5EF4-FFF2-40B4-BE49-F238E27FC236}">
                <a16:creationId xmlns:a16="http://schemas.microsoft.com/office/drawing/2014/main" id="{EEAA1D73-5353-5CC4-8E89-2C385D34EC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1036" name="Rectangle 1035">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DDE75-730B-D49C-3F82-D1416C179100}"/>
              </a:ext>
            </a:extLst>
          </p:cNvPr>
          <p:cNvSpPr>
            <a:spLocks noGrp="1"/>
          </p:cNvSpPr>
          <p:nvPr>
            <p:ph type="title"/>
          </p:nvPr>
        </p:nvSpPr>
        <p:spPr>
          <a:xfrm>
            <a:off x="6374887" y="1641860"/>
            <a:ext cx="4204298" cy="1034728"/>
          </a:xfrm>
        </p:spPr>
        <p:txBody>
          <a:bodyPr>
            <a:normAutofit/>
          </a:bodyPr>
          <a:lstStyle/>
          <a:p>
            <a:r>
              <a:rPr lang="en-IN" sz="3200" b="1" dirty="0"/>
              <a:t>INTRODUCTION</a:t>
            </a:r>
          </a:p>
        </p:txBody>
      </p:sp>
      <p:sp>
        <p:nvSpPr>
          <p:cNvPr id="3" name="Content Placeholder 2">
            <a:extLst>
              <a:ext uri="{FF2B5EF4-FFF2-40B4-BE49-F238E27FC236}">
                <a16:creationId xmlns:a16="http://schemas.microsoft.com/office/drawing/2014/main" id="{3CB94C5A-A8C6-E355-2321-DE013466F45E}"/>
              </a:ext>
            </a:extLst>
          </p:cNvPr>
          <p:cNvSpPr>
            <a:spLocks noGrp="1"/>
          </p:cNvSpPr>
          <p:nvPr>
            <p:ph idx="1"/>
          </p:nvPr>
        </p:nvSpPr>
        <p:spPr>
          <a:xfrm>
            <a:off x="6262217" y="2379306"/>
            <a:ext cx="4394717" cy="2986123"/>
          </a:xfrm>
        </p:spPr>
        <p:txBody>
          <a:bodyPr>
            <a:normAutofit/>
          </a:bodyPr>
          <a:lstStyle/>
          <a:p>
            <a:pPr>
              <a:lnSpc>
                <a:spcPct val="90000"/>
              </a:lnSpc>
            </a:pPr>
            <a:r>
              <a:rPr lang="en-US" sz="1600" b="0" i="0" dirty="0">
                <a:effectLst/>
                <a:latin typeface="+mn-lt"/>
              </a:rPr>
              <a:t>The word steganography comes from the Greek words "</a:t>
            </a:r>
            <a:r>
              <a:rPr lang="en-US" sz="1600" b="0" i="0" dirty="0" err="1">
                <a:effectLst/>
                <a:latin typeface="+mn-lt"/>
              </a:rPr>
              <a:t>steganos</a:t>
            </a:r>
            <a:r>
              <a:rPr lang="en-US" sz="1600" b="0" i="0" dirty="0">
                <a:effectLst/>
                <a:latin typeface="+mn-lt"/>
              </a:rPr>
              <a:t>" (hidden) and "</a:t>
            </a:r>
            <a:r>
              <a:rPr lang="en-US" sz="1600" b="0" i="0" dirty="0" err="1">
                <a:effectLst/>
                <a:latin typeface="+mn-lt"/>
              </a:rPr>
              <a:t>graphein</a:t>
            </a:r>
            <a:r>
              <a:rPr lang="en-US" sz="1600" b="0" i="0" dirty="0">
                <a:effectLst/>
                <a:latin typeface="+mn-lt"/>
              </a:rPr>
              <a:t>" (to write). </a:t>
            </a:r>
            <a:r>
              <a:rPr lang="en-US" sz="1600" b="0" i="0" dirty="0">
                <a:effectLst/>
              </a:rPr>
              <a:t>Steganography is the practice of concealing secret information within non-secret information, known as the cover text. Unlike cryptography, which focuses on securing the content of a message through encryption, steganography aims to hide the very existence of the message itself. This makes it a powerful tool for covert communication and data protection.</a:t>
            </a:r>
            <a:endParaRPr lang="en-IN" sz="1600" dirty="0"/>
          </a:p>
          <a:p>
            <a:pPr marL="0" indent="0">
              <a:lnSpc>
                <a:spcPct val="90000"/>
              </a:lnSpc>
              <a:buNone/>
            </a:pPr>
            <a:endParaRPr lang="en-IN" sz="1500" dirty="0"/>
          </a:p>
        </p:txBody>
      </p:sp>
    </p:spTree>
    <p:extLst>
      <p:ext uri="{BB962C8B-B14F-4D97-AF65-F5344CB8AC3E}">
        <p14:creationId xmlns:p14="http://schemas.microsoft.com/office/powerpoint/2010/main" val="1991908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E1A3C9-7D45-78F7-AC2B-6F9BDD146661}"/>
              </a:ext>
            </a:extLst>
          </p:cNvPr>
          <p:cNvSpPr>
            <a:spLocks noGrp="1"/>
          </p:cNvSpPr>
          <p:nvPr>
            <p:ph type="title"/>
          </p:nvPr>
        </p:nvSpPr>
        <p:spPr/>
        <p:txBody>
          <a:bodyPr/>
          <a:lstStyle/>
          <a:p>
            <a:r>
              <a:rPr lang="en-IN" sz="3200" b="1" dirty="0"/>
              <a:t>HISTORY OF STEGANOGRAPHY</a:t>
            </a:r>
          </a:p>
        </p:txBody>
      </p:sp>
      <p:sp>
        <p:nvSpPr>
          <p:cNvPr id="6" name="Flowchart: Connector 5">
            <a:extLst>
              <a:ext uri="{FF2B5EF4-FFF2-40B4-BE49-F238E27FC236}">
                <a16:creationId xmlns:a16="http://schemas.microsoft.com/office/drawing/2014/main" id="{309AB4A4-E647-D5CD-283B-4E83BD74B307}"/>
              </a:ext>
            </a:extLst>
          </p:cNvPr>
          <p:cNvSpPr/>
          <p:nvPr/>
        </p:nvSpPr>
        <p:spPr>
          <a:xfrm>
            <a:off x="646111" y="2146039"/>
            <a:ext cx="1711002" cy="1747351"/>
          </a:xfrm>
          <a:prstGeom prst="flowChartConnector">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Connector 7">
            <a:extLst>
              <a:ext uri="{FF2B5EF4-FFF2-40B4-BE49-F238E27FC236}">
                <a16:creationId xmlns:a16="http://schemas.microsoft.com/office/drawing/2014/main" id="{875B0A5E-6CD8-70D3-0810-3FF52A9C0B2C}"/>
              </a:ext>
            </a:extLst>
          </p:cNvPr>
          <p:cNvSpPr/>
          <p:nvPr/>
        </p:nvSpPr>
        <p:spPr>
          <a:xfrm>
            <a:off x="3809202" y="2146037"/>
            <a:ext cx="1711002" cy="1747351"/>
          </a:xfrm>
          <a:prstGeom prst="flowChartConnector">
            <a:avLst/>
          </a:prstGeom>
          <a:blipFill dpi="0"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Connector 8">
            <a:extLst>
              <a:ext uri="{FF2B5EF4-FFF2-40B4-BE49-F238E27FC236}">
                <a16:creationId xmlns:a16="http://schemas.microsoft.com/office/drawing/2014/main" id="{C03DFE7D-AE1D-CEB0-65DD-701268778CD7}"/>
              </a:ext>
            </a:extLst>
          </p:cNvPr>
          <p:cNvSpPr/>
          <p:nvPr/>
        </p:nvSpPr>
        <p:spPr>
          <a:xfrm>
            <a:off x="6972294" y="2146037"/>
            <a:ext cx="1711002" cy="1747351"/>
          </a:xfrm>
          <a:prstGeom prst="flowChartConnector">
            <a:avLst/>
          </a:prstGeom>
          <a:blipFill dpi="0"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Connector 9">
            <a:extLst>
              <a:ext uri="{FF2B5EF4-FFF2-40B4-BE49-F238E27FC236}">
                <a16:creationId xmlns:a16="http://schemas.microsoft.com/office/drawing/2014/main" id="{86E6339A-73EE-A17B-3C46-38F41E5A19B0}"/>
              </a:ext>
            </a:extLst>
          </p:cNvPr>
          <p:cNvSpPr/>
          <p:nvPr/>
        </p:nvSpPr>
        <p:spPr>
          <a:xfrm>
            <a:off x="9834887" y="2146037"/>
            <a:ext cx="1711002" cy="1747351"/>
          </a:xfrm>
          <a:prstGeom prst="flowChartConnector">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Arrow Connector 11">
            <a:extLst>
              <a:ext uri="{FF2B5EF4-FFF2-40B4-BE49-F238E27FC236}">
                <a16:creationId xmlns:a16="http://schemas.microsoft.com/office/drawing/2014/main" id="{78B89E00-4035-C5A9-B066-680248124F0F}"/>
              </a:ext>
            </a:extLst>
          </p:cNvPr>
          <p:cNvCxnSpPr>
            <a:cxnSpLocks/>
          </p:cNvCxnSpPr>
          <p:nvPr/>
        </p:nvCxnSpPr>
        <p:spPr>
          <a:xfrm>
            <a:off x="1501612" y="3984171"/>
            <a:ext cx="0" cy="8584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18B23B0-6335-7163-ADED-0057B573EAE6}"/>
              </a:ext>
            </a:extLst>
          </p:cNvPr>
          <p:cNvCxnSpPr>
            <a:cxnSpLocks/>
          </p:cNvCxnSpPr>
          <p:nvPr/>
        </p:nvCxnSpPr>
        <p:spPr>
          <a:xfrm>
            <a:off x="10788681" y="3984171"/>
            <a:ext cx="0" cy="8584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91A4DB7-3FA6-9CEC-94B4-2A25E8E136AC}"/>
              </a:ext>
            </a:extLst>
          </p:cNvPr>
          <p:cNvCxnSpPr>
            <a:cxnSpLocks/>
          </p:cNvCxnSpPr>
          <p:nvPr/>
        </p:nvCxnSpPr>
        <p:spPr>
          <a:xfrm>
            <a:off x="7908632" y="3984171"/>
            <a:ext cx="0" cy="8584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58745DE-E236-7324-7290-A2084D029E7B}"/>
              </a:ext>
            </a:extLst>
          </p:cNvPr>
          <p:cNvCxnSpPr>
            <a:cxnSpLocks/>
          </p:cNvCxnSpPr>
          <p:nvPr/>
        </p:nvCxnSpPr>
        <p:spPr>
          <a:xfrm>
            <a:off x="4748665" y="3984171"/>
            <a:ext cx="0" cy="8584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5FA197-63CF-59FA-9E33-5BFC77CEDDBA}"/>
              </a:ext>
            </a:extLst>
          </p:cNvPr>
          <p:cNvSpPr txBox="1"/>
          <p:nvPr/>
        </p:nvSpPr>
        <p:spPr>
          <a:xfrm>
            <a:off x="646111" y="4914708"/>
            <a:ext cx="1711000" cy="369332"/>
          </a:xfrm>
          <a:prstGeom prst="rect">
            <a:avLst/>
          </a:prstGeom>
          <a:ln w="3810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a:t>WAX TABLET</a:t>
            </a:r>
          </a:p>
        </p:txBody>
      </p:sp>
      <p:sp>
        <p:nvSpPr>
          <p:cNvPr id="18" name="TextBox 17">
            <a:extLst>
              <a:ext uri="{FF2B5EF4-FFF2-40B4-BE49-F238E27FC236}">
                <a16:creationId xmlns:a16="http://schemas.microsoft.com/office/drawing/2014/main" id="{B3ADA9A9-351B-63C1-0CBB-1E28B91047C9}"/>
              </a:ext>
            </a:extLst>
          </p:cNvPr>
          <p:cNvSpPr txBox="1"/>
          <p:nvPr/>
        </p:nvSpPr>
        <p:spPr>
          <a:xfrm>
            <a:off x="3893165" y="4877386"/>
            <a:ext cx="1711000" cy="369332"/>
          </a:xfrm>
          <a:prstGeom prst="rect">
            <a:avLst/>
          </a:prstGeom>
          <a:ln w="3810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a:t>INVISIBLE INK</a:t>
            </a:r>
          </a:p>
        </p:txBody>
      </p:sp>
      <p:sp>
        <p:nvSpPr>
          <p:cNvPr id="19" name="TextBox 18">
            <a:extLst>
              <a:ext uri="{FF2B5EF4-FFF2-40B4-BE49-F238E27FC236}">
                <a16:creationId xmlns:a16="http://schemas.microsoft.com/office/drawing/2014/main" id="{DFC6B559-186E-DFFD-3335-CD1145934872}"/>
              </a:ext>
            </a:extLst>
          </p:cNvPr>
          <p:cNvSpPr txBox="1"/>
          <p:nvPr/>
        </p:nvSpPr>
        <p:spPr>
          <a:xfrm>
            <a:off x="7053132" y="4842588"/>
            <a:ext cx="1711000" cy="369332"/>
          </a:xfrm>
          <a:prstGeom prst="rect">
            <a:avLst/>
          </a:prstGeom>
          <a:ln w="3810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a:t>NULL CIPHER</a:t>
            </a:r>
          </a:p>
        </p:txBody>
      </p:sp>
      <p:sp>
        <p:nvSpPr>
          <p:cNvPr id="20" name="TextBox 19">
            <a:extLst>
              <a:ext uri="{FF2B5EF4-FFF2-40B4-BE49-F238E27FC236}">
                <a16:creationId xmlns:a16="http://schemas.microsoft.com/office/drawing/2014/main" id="{1161FBBC-BF97-9B1A-A9A2-D4A4E7055908}"/>
              </a:ext>
            </a:extLst>
          </p:cNvPr>
          <p:cNvSpPr txBox="1"/>
          <p:nvPr/>
        </p:nvSpPr>
        <p:spPr>
          <a:xfrm>
            <a:off x="9834889" y="4833258"/>
            <a:ext cx="1711000" cy="369332"/>
          </a:xfrm>
          <a:prstGeom prst="rect">
            <a:avLst/>
          </a:prstGeom>
          <a:ln w="3810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a:t>MICRODOTS</a:t>
            </a:r>
          </a:p>
        </p:txBody>
      </p:sp>
    </p:spTree>
    <p:extLst>
      <p:ext uri="{BB962C8B-B14F-4D97-AF65-F5344CB8AC3E}">
        <p14:creationId xmlns:p14="http://schemas.microsoft.com/office/powerpoint/2010/main" val="1470548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2050" name="Picture 2" descr="Hiding Code Inside Images: How Malware Uses Steganography - SentinelOne">
            <a:extLst>
              <a:ext uri="{FF2B5EF4-FFF2-40B4-BE49-F238E27FC236}">
                <a16:creationId xmlns:a16="http://schemas.microsoft.com/office/drawing/2014/main" id="{D2F2FA6A-C0E4-55B8-CB69-758FA4C450F2}"/>
              </a:ext>
            </a:extLst>
          </p:cNvPr>
          <p:cNvPicPr>
            <a:picLocks noChangeAspect="1" noChangeArrowheads="1"/>
          </p:cNvPicPr>
          <p:nvPr/>
        </p:nvPicPr>
        <p:blipFill rotWithShape="1">
          <a:blip r:embed="rId2">
            <a:alphaModFix amt="25000"/>
            <a:grayscl/>
            <a:extLst>
              <a:ext uri="{28A0092B-C50C-407E-A947-70E740481C1C}">
                <a14:useLocalDpi xmlns:a14="http://schemas.microsoft.com/office/drawing/2010/main" val="0"/>
              </a:ext>
            </a:extLst>
          </a:blip>
          <a:srcRect l="18222" r="1" b="1"/>
          <a:stretch/>
        </p:blipFill>
        <p:spPr bwMode="auto">
          <a:xfrm>
            <a:off x="20" y="-38101"/>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6CA0C6-0619-A94E-0CD8-DE90FA4E7E05}"/>
              </a:ext>
            </a:extLst>
          </p:cNvPr>
          <p:cNvSpPr>
            <a:spLocks noGrp="1"/>
          </p:cNvSpPr>
          <p:nvPr>
            <p:ph type="title"/>
          </p:nvPr>
        </p:nvSpPr>
        <p:spPr>
          <a:xfrm>
            <a:off x="646111" y="452718"/>
            <a:ext cx="9404723" cy="1400530"/>
          </a:xfrm>
        </p:spPr>
        <p:txBody>
          <a:bodyPr>
            <a:normAutofit/>
          </a:bodyPr>
          <a:lstStyle/>
          <a:p>
            <a:r>
              <a:rPr lang="en-IN" sz="3200" b="1" dirty="0"/>
              <a:t>EXISTING SYSTEM</a:t>
            </a:r>
          </a:p>
        </p:txBody>
      </p:sp>
      <p:sp>
        <p:nvSpPr>
          <p:cNvPr id="2065" name="Rectangle 2064">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C7555855-E7AA-9F00-8729-A941B0AF1C7D}"/>
              </a:ext>
            </a:extLst>
          </p:cNvPr>
          <p:cNvSpPr>
            <a:spLocks noGrp="1"/>
          </p:cNvSpPr>
          <p:nvPr>
            <p:ph idx="1"/>
          </p:nvPr>
        </p:nvSpPr>
        <p:spPr>
          <a:xfrm>
            <a:off x="1103312" y="1408922"/>
            <a:ext cx="8946541" cy="4839477"/>
          </a:xfrm>
        </p:spPr>
        <p:txBody>
          <a:bodyPr>
            <a:normAutofit/>
          </a:bodyPr>
          <a:lstStyle/>
          <a:p>
            <a:r>
              <a:rPr lang="en-US" b="0" i="0" dirty="0">
                <a:effectLst/>
                <a:latin typeface="Söhne"/>
              </a:rPr>
              <a:t>a. Least Significant Bit (LSB) Steganography: Alters the least significant bits of the cover image's pixels to encode data. </a:t>
            </a:r>
          </a:p>
          <a:p>
            <a:r>
              <a:rPr lang="en-US" b="0" i="0" dirty="0">
                <a:effectLst/>
                <a:latin typeface="Söhne"/>
              </a:rPr>
              <a:t>b. Spread Spectrum: Distributes the secret data across a broader spectrum to minimize detectability. </a:t>
            </a:r>
          </a:p>
          <a:p>
            <a:r>
              <a:rPr lang="en-US" b="0" i="0" dirty="0">
                <a:effectLst/>
                <a:latin typeface="Söhne"/>
              </a:rPr>
              <a:t>c. Transform Domain Techniques: Embeds data in the frequency or wavelet domain of the cover image. </a:t>
            </a:r>
          </a:p>
          <a:p>
            <a:r>
              <a:rPr lang="en-US" b="0" i="0" dirty="0">
                <a:effectLst/>
                <a:latin typeface="Söhne"/>
              </a:rPr>
              <a:t>d. Text Steganography: Embeds data within text documents, often by modifying the spacing, punctuation, or font characteristics</a:t>
            </a:r>
            <a:endParaRPr lang="en-IN" dirty="0"/>
          </a:p>
        </p:txBody>
      </p:sp>
    </p:spTree>
    <p:extLst>
      <p:ext uri="{BB962C8B-B14F-4D97-AF65-F5344CB8AC3E}">
        <p14:creationId xmlns:p14="http://schemas.microsoft.com/office/powerpoint/2010/main" val="1031280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3CD51A-2211-CBF9-18AA-6B9A8AD4BABC}"/>
              </a:ext>
            </a:extLst>
          </p:cNvPr>
          <p:cNvPicPr>
            <a:picLocks noChangeAspect="1"/>
          </p:cNvPicPr>
          <p:nvPr/>
        </p:nvPicPr>
        <p:blipFill rotWithShape="1">
          <a:blip r:embed="rId2">
            <a:alphaModFix amt="35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95E88B9-BCC5-202E-8369-2B6164BE234E}"/>
              </a:ext>
            </a:extLst>
          </p:cNvPr>
          <p:cNvSpPr>
            <a:spLocks noGrp="1"/>
          </p:cNvSpPr>
          <p:nvPr>
            <p:ph type="title"/>
          </p:nvPr>
        </p:nvSpPr>
        <p:spPr>
          <a:xfrm>
            <a:off x="646111" y="452718"/>
            <a:ext cx="9404723" cy="778923"/>
          </a:xfrm>
        </p:spPr>
        <p:txBody>
          <a:bodyPr>
            <a:normAutofit/>
          </a:bodyPr>
          <a:lstStyle/>
          <a:p>
            <a:r>
              <a:rPr lang="en-IN" sz="3200" b="1" dirty="0"/>
              <a:t>PROPOSED SYSTEM</a:t>
            </a:r>
          </a:p>
        </p:txBody>
      </p:sp>
      <p:sp>
        <p:nvSpPr>
          <p:cNvPr id="9" name="Rectangle 8">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A14F40EA-9794-FB8F-8DA8-84D96B85CFC9}"/>
              </a:ext>
            </a:extLst>
          </p:cNvPr>
          <p:cNvSpPr>
            <a:spLocks noGrp="1"/>
          </p:cNvSpPr>
          <p:nvPr>
            <p:ph idx="1"/>
          </p:nvPr>
        </p:nvSpPr>
        <p:spPr>
          <a:xfrm>
            <a:off x="1103312" y="1231642"/>
            <a:ext cx="8946541" cy="5016758"/>
          </a:xfrm>
        </p:spPr>
        <p:txBody>
          <a:bodyPr>
            <a:normAutofit/>
          </a:bodyPr>
          <a:lstStyle/>
          <a:p>
            <a:pPr marL="0" indent="0">
              <a:lnSpc>
                <a:spcPct val="90000"/>
              </a:lnSpc>
              <a:buNone/>
            </a:pPr>
            <a:r>
              <a:rPr lang="en-US" sz="1800" b="0" i="0" dirty="0">
                <a:effectLst/>
                <a:latin typeface="Söhne"/>
              </a:rPr>
              <a:t>A proposed system of steganography with generative AI would combine the principles of steganography with the capabilities of generative artificial intelligence to hide information within digital media such as images, audio, or video. Steganography is the practice of concealing a message or information within another file in such a way that it is difficult to detect. Generative AI, on the other hand, can be used to create and manipulate content in a highly sophisticated manner.</a:t>
            </a:r>
          </a:p>
          <a:p>
            <a:pPr marL="0" indent="0">
              <a:lnSpc>
                <a:spcPct val="90000"/>
              </a:lnSpc>
              <a:buNone/>
            </a:pPr>
            <a:endParaRPr lang="en-IN" sz="1800" b="1" i="0" u="sng" dirty="0">
              <a:effectLst/>
              <a:latin typeface="Söhne"/>
            </a:endParaRPr>
          </a:p>
          <a:p>
            <a:pPr marL="0" indent="0">
              <a:lnSpc>
                <a:spcPct val="90000"/>
              </a:lnSpc>
              <a:buNone/>
            </a:pPr>
            <a:r>
              <a:rPr lang="en-IN" sz="1800" b="1" i="0" u="sng" dirty="0">
                <a:effectLst/>
                <a:latin typeface="Söhne"/>
              </a:rPr>
              <a:t>SYSTEM OVERVIEW:</a:t>
            </a:r>
            <a:endParaRPr lang="en-IN" sz="1800" b="0" i="0" u="sng" dirty="0">
              <a:effectLst/>
              <a:latin typeface="Söhne"/>
            </a:endParaRPr>
          </a:p>
          <a:p>
            <a:pPr>
              <a:lnSpc>
                <a:spcPct val="90000"/>
              </a:lnSpc>
              <a:buFont typeface="+mj-lt"/>
              <a:buAutoNum type="arabicPeriod"/>
            </a:pPr>
            <a:r>
              <a:rPr lang="en-IN" sz="1800" b="1" i="0" dirty="0">
                <a:effectLst/>
                <a:latin typeface="Söhne"/>
              </a:rPr>
              <a:t>Data Embedding</a:t>
            </a:r>
          </a:p>
          <a:p>
            <a:pPr>
              <a:lnSpc>
                <a:spcPct val="90000"/>
              </a:lnSpc>
              <a:buFont typeface="+mj-lt"/>
              <a:buAutoNum type="arabicPeriod"/>
            </a:pPr>
            <a:r>
              <a:rPr lang="en-IN" sz="1800" b="1" i="0" dirty="0">
                <a:effectLst/>
                <a:latin typeface="Söhne"/>
              </a:rPr>
              <a:t>Message Extraction</a:t>
            </a:r>
            <a:r>
              <a:rPr lang="en-IN" sz="1800" b="0" i="0" dirty="0">
                <a:effectLst/>
                <a:latin typeface="Söhne"/>
              </a:rPr>
              <a:t>:</a:t>
            </a:r>
            <a:endParaRPr lang="en-IN" sz="1800" b="1" dirty="0">
              <a:latin typeface="Söhne"/>
            </a:endParaRPr>
          </a:p>
          <a:p>
            <a:pPr>
              <a:lnSpc>
                <a:spcPct val="90000"/>
              </a:lnSpc>
              <a:buFont typeface="+mj-lt"/>
              <a:buAutoNum type="arabicPeriod"/>
            </a:pPr>
            <a:r>
              <a:rPr lang="en-IN" sz="1800" b="1" i="0" dirty="0">
                <a:effectLst/>
                <a:latin typeface="Söhne"/>
              </a:rPr>
              <a:t>Security and Detection</a:t>
            </a:r>
          </a:p>
          <a:p>
            <a:pPr>
              <a:lnSpc>
                <a:spcPct val="90000"/>
              </a:lnSpc>
              <a:buFont typeface="+mj-lt"/>
              <a:buAutoNum type="arabicPeriod"/>
            </a:pPr>
            <a:r>
              <a:rPr lang="en-IN" sz="1800" b="1" i="0" dirty="0">
                <a:effectLst/>
                <a:latin typeface="Söhne"/>
              </a:rPr>
              <a:t>Customization and Embedding Strategies</a:t>
            </a:r>
            <a:r>
              <a:rPr lang="en-IN" sz="1800" b="0" i="0" dirty="0">
                <a:effectLst/>
                <a:latin typeface="Söhne"/>
              </a:rPr>
              <a:t>:</a:t>
            </a:r>
          </a:p>
          <a:p>
            <a:pPr>
              <a:lnSpc>
                <a:spcPct val="90000"/>
              </a:lnSpc>
              <a:buFont typeface="+mj-lt"/>
              <a:buAutoNum type="arabicPeriod"/>
            </a:pPr>
            <a:r>
              <a:rPr lang="en-US" sz="1800" b="1" i="0" dirty="0">
                <a:effectLst/>
                <a:latin typeface="Söhne"/>
              </a:rPr>
              <a:t>User Authentication and Access Control</a:t>
            </a:r>
            <a:r>
              <a:rPr lang="en-US" sz="1800" b="0" i="0" dirty="0">
                <a:effectLst/>
                <a:latin typeface="Söhne"/>
              </a:rPr>
              <a:t>:</a:t>
            </a:r>
          </a:p>
          <a:p>
            <a:pPr>
              <a:lnSpc>
                <a:spcPct val="90000"/>
              </a:lnSpc>
              <a:buFont typeface="+mj-lt"/>
              <a:buAutoNum type="arabicPeriod"/>
            </a:pPr>
            <a:r>
              <a:rPr lang="en-IN" sz="1800" b="1" i="0" dirty="0">
                <a:effectLst/>
                <a:latin typeface="Söhne"/>
              </a:rPr>
              <a:t>Legal and Ethical Considerations</a:t>
            </a:r>
          </a:p>
          <a:p>
            <a:pPr>
              <a:lnSpc>
                <a:spcPct val="90000"/>
              </a:lnSpc>
              <a:buFont typeface="+mj-lt"/>
              <a:buAutoNum type="arabicPeriod"/>
            </a:pPr>
            <a:r>
              <a:rPr lang="en-IN" sz="1800" b="1" i="0" dirty="0">
                <a:effectLst/>
                <a:latin typeface="Söhne"/>
              </a:rPr>
              <a:t>Testing and Evaluation</a:t>
            </a:r>
            <a:endParaRPr lang="en-US" sz="1800" b="0" i="0" dirty="0">
              <a:effectLst/>
              <a:latin typeface="Söhne"/>
            </a:endParaRPr>
          </a:p>
          <a:p>
            <a:pPr>
              <a:lnSpc>
                <a:spcPct val="90000"/>
              </a:lnSpc>
              <a:buFont typeface="+mj-lt"/>
              <a:buAutoNum type="arabicPeriod"/>
            </a:pPr>
            <a:endParaRPr lang="en-IN" sz="1600" b="0" i="0" dirty="0">
              <a:effectLst/>
              <a:latin typeface="Söhne"/>
            </a:endParaRPr>
          </a:p>
        </p:txBody>
      </p:sp>
    </p:spTree>
    <p:extLst>
      <p:ext uri="{BB962C8B-B14F-4D97-AF65-F5344CB8AC3E}">
        <p14:creationId xmlns:p14="http://schemas.microsoft.com/office/powerpoint/2010/main" val="2580585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phic 10" descr="Programmer male with solid fill">
            <a:extLst>
              <a:ext uri="{FF2B5EF4-FFF2-40B4-BE49-F238E27FC236}">
                <a16:creationId xmlns:a16="http://schemas.microsoft.com/office/drawing/2014/main" id="{BB367C0C-88A4-472E-902D-C655EE747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1763" y="1414364"/>
            <a:ext cx="914400" cy="914400"/>
          </a:xfrm>
          <a:prstGeom prst="rect">
            <a:avLst/>
          </a:prstGeom>
        </p:spPr>
      </p:pic>
      <p:pic>
        <p:nvPicPr>
          <p:cNvPr id="12" name="Graphic 11" descr="Programmer male with solid fill">
            <a:extLst>
              <a:ext uri="{FF2B5EF4-FFF2-40B4-BE49-F238E27FC236}">
                <a16:creationId xmlns:a16="http://schemas.microsoft.com/office/drawing/2014/main" id="{E6F889B0-438B-A802-DD83-58F9B42411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02759" y="1356872"/>
            <a:ext cx="914400" cy="914400"/>
          </a:xfrm>
          <a:prstGeom prst="rect">
            <a:avLst/>
          </a:prstGeom>
        </p:spPr>
      </p:pic>
      <p:pic>
        <p:nvPicPr>
          <p:cNvPr id="14" name="Graphic 13" descr="Magnifying glass with solid fill">
            <a:extLst>
              <a:ext uri="{FF2B5EF4-FFF2-40B4-BE49-F238E27FC236}">
                <a16:creationId xmlns:a16="http://schemas.microsoft.com/office/drawing/2014/main" id="{574A3ADB-ABE8-982A-DED4-D11A816B45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5483290" y="1792737"/>
            <a:ext cx="781440" cy="781440"/>
          </a:xfrm>
          <a:prstGeom prst="rect">
            <a:avLst/>
          </a:prstGeom>
        </p:spPr>
      </p:pic>
      <p:pic>
        <p:nvPicPr>
          <p:cNvPr id="16" name="Graphic 15" descr="Document with solid fill">
            <a:extLst>
              <a:ext uri="{FF2B5EF4-FFF2-40B4-BE49-F238E27FC236}">
                <a16:creationId xmlns:a16="http://schemas.microsoft.com/office/drawing/2014/main" id="{CBF2D42C-CB55-BD45-8037-8FE0C5B6A1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61956" y="1335537"/>
            <a:ext cx="914400" cy="914400"/>
          </a:xfrm>
          <a:prstGeom prst="rect">
            <a:avLst/>
          </a:prstGeom>
        </p:spPr>
      </p:pic>
      <p:pic>
        <p:nvPicPr>
          <p:cNvPr id="17" name="Graphic 16" descr="Document with solid fill">
            <a:extLst>
              <a:ext uri="{FF2B5EF4-FFF2-40B4-BE49-F238E27FC236}">
                <a16:creationId xmlns:a16="http://schemas.microsoft.com/office/drawing/2014/main" id="{DD2404A9-6337-C1EE-08F7-960CC73EBF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0823" y="1792737"/>
            <a:ext cx="781440" cy="781440"/>
          </a:xfrm>
          <a:prstGeom prst="rect">
            <a:avLst/>
          </a:prstGeom>
        </p:spPr>
      </p:pic>
      <p:pic>
        <p:nvPicPr>
          <p:cNvPr id="19" name="Graphic 18" descr="Lock with solid fill">
            <a:extLst>
              <a:ext uri="{FF2B5EF4-FFF2-40B4-BE49-F238E27FC236}">
                <a16:creationId xmlns:a16="http://schemas.microsoft.com/office/drawing/2014/main" id="{B3CC59EB-FA83-020B-2511-F12C660537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0244" y="2345577"/>
            <a:ext cx="457200" cy="457200"/>
          </a:xfrm>
          <a:prstGeom prst="rect">
            <a:avLst/>
          </a:prstGeom>
        </p:spPr>
      </p:pic>
      <p:pic>
        <p:nvPicPr>
          <p:cNvPr id="20" name="Graphic 19" descr="Lock with solid fill">
            <a:extLst>
              <a:ext uri="{FF2B5EF4-FFF2-40B4-BE49-F238E27FC236}">
                <a16:creationId xmlns:a16="http://schemas.microsoft.com/office/drawing/2014/main" id="{3F5193A5-A248-831E-6FCE-84C6C6A026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99632" y="2033248"/>
            <a:ext cx="457200" cy="457200"/>
          </a:xfrm>
          <a:prstGeom prst="rect">
            <a:avLst/>
          </a:prstGeom>
        </p:spPr>
      </p:pic>
      <p:pic>
        <p:nvPicPr>
          <p:cNvPr id="21" name="Graphic 20" descr="Document with solid fill">
            <a:extLst>
              <a:ext uri="{FF2B5EF4-FFF2-40B4-BE49-F238E27FC236}">
                <a16:creationId xmlns:a16="http://schemas.microsoft.com/office/drawing/2014/main" id="{C2A0A196-AA33-5A5F-F489-C417981457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00523" y="1773497"/>
            <a:ext cx="781440" cy="781440"/>
          </a:xfrm>
          <a:prstGeom prst="rect">
            <a:avLst/>
          </a:prstGeom>
        </p:spPr>
      </p:pic>
      <p:sp>
        <p:nvSpPr>
          <p:cNvPr id="22" name="Thought Bubble: Cloud 21">
            <a:extLst>
              <a:ext uri="{FF2B5EF4-FFF2-40B4-BE49-F238E27FC236}">
                <a16:creationId xmlns:a16="http://schemas.microsoft.com/office/drawing/2014/main" id="{F48403AE-C326-6566-0353-815B74384530}"/>
              </a:ext>
            </a:extLst>
          </p:cNvPr>
          <p:cNvSpPr/>
          <p:nvPr/>
        </p:nvSpPr>
        <p:spPr>
          <a:xfrm>
            <a:off x="5471236" y="126793"/>
            <a:ext cx="2206518" cy="1028058"/>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hgfhdgfhg2343mdsaa456</a:t>
            </a:r>
          </a:p>
        </p:txBody>
      </p:sp>
      <p:sp>
        <p:nvSpPr>
          <p:cNvPr id="23" name="TextBox 22">
            <a:extLst>
              <a:ext uri="{FF2B5EF4-FFF2-40B4-BE49-F238E27FC236}">
                <a16:creationId xmlns:a16="http://schemas.microsoft.com/office/drawing/2014/main" id="{BA288D2B-7449-1455-A487-5B370E5E7953}"/>
              </a:ext>
            </a:extLst>
          </p:cNvPr>
          <p:cNvSpPr txBox="1"/>
          <p:nvPr/>
        </p:nvSpPr>
        <p:spPr>
          <a:xfrm>
            <a:off x="4819442" y="2574177"/>
            <a:ext cx="2890576" cy="523220"/>
          </a:xfrm>
          <a:prstGeom prst="rect">
            <a:avLst/>
          </a:prstGeom>
          <a:noFill/>
          <a:ln>
            <a:solidFill>
              <a:schemeClr val="tx1"/>
            </a:solidFill>
          </a:ln>
        </p:spPr>
        <p:txBody>
          <a:bodyPr wrap="square" rtlCol="0">
            <a:spAutoFit/>
          </a:bodyPr>
          <a:lstStyle/>
          <a:p>
            <a:r>
              <a:rPr lang="en-IN" sz="1400" dirty="0"/>
              <a:t>INTRUDER UNDERSTAND THAT SECRET MESSAGE IS BEING SENT</a:t>
            </a:r>
          </a:p>
        </p:txBody>
      </p:sp>
      <p:cxnSp>
        <p:nvCxnSpPr>
          <p:cNvPr id="25" name="Straight Arrow Connector 24">
            <a:extLst>
              <a:ext uri="{FF2B5EF4-FFF2-40B4-BE49-F238E27FC236}">
                <a16:creationId xmlns:a16="http://schemas.microsoft.com/office/drawing/2014/main" id="{E820017B-A8E1-9676-13FB-CC3CC1423119}"/>
              </a:ext>
            </a:extLst>
          </p:cNvPr>
          <p:cNvCxnSpPr/>
          <p:nvPr/>
        </p:nvCxnSpPr>
        <p:spPr>
          <a:xfrm>
            <a:off x="2687217" y="2033248"/>
            <a:ext cx="22673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54B49DA-94CD-72DF-21EB-036421CEC035}"/>
              </a:ext>
            </a:extLst>
          </p:cNvPr>
          <p:cNvCxnSpPr>
            <a:cxnSpLocks/>
          </p:cNvCxnSpPr>
          <p:nvPr/>
        </p:nvCxnSpPr>
        <p:spPr>
          <a:xfrm>
            <a:off x="7203233" y="2033248"/>
            <a:ext cx="215848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692288E6-FE44-7249-FF4F-EEC6F6B9AEC6}"/>
              </a:ext>
            </a:extLst>
          </p:cNvPr>
          <p:cNvSpPr/>
          <p:nvPr/>
        </p:nvSpPr>
        <p:spPr>
          <a:xfrm>
            <a:off x="447869" y="382554"/>
            <a:ext cx="2388637" cy="4722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atin typeface="18thCentury" pitchFamily="2" charset="0"/>
              </a:rPr>
              <a:t>CRYPTOGRAPHY</a:t>
            </a:r>
          </a:p>
        </p:txBody>
      </p:sp>
      <p:pic>
        <p:nvPicPr>
          <p:cNvPr id="2" name="Graphic 1" descr="Programmer male with solid fill">
            <a:extLst>
              <a:ext uri="{FF2B5EF4-FFF2-40B4-BE49-F238E27FC236}">
                <a16:creationId xmlns:a16="http://schemas.microsoft.com/office/drawing/2014/main" id="{E8B3D279-EE4B-389E-C8BD-F3B7F97309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7786" y="4972731"/>
            <a:ext cx="914400" cy="914400"/>
          </a:xfrm>
          <a:prstGeom prst="rect">
            <a:avLst/>
          </a:prstGeom>
        </p:spPr>
      </p:pic>
      <p:pic>
        <p:nvPicPr>
          <p:cNvPr id="3" name="Graphic 2" descr="Document with solid fill">
            <a:extLst>
              <a:ext uri="{FF2B5EF4-FFF2-40B4-BE49-F238E27FC236}">
                <a16:creationId xmlns:a16="http://schemas.microsoft.com/office/drawing/2014/main" id="{5E9DA64A-29E8-0D34-FCE3-91F8CD01DA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47404" y="5399737"/>
            <a:ext cx="781440" cy="781440"/>
          </a:xfrm>
          <a:prstGeom prst="rect">
            <a:avLst/>
          </a:prstGeom>
        </p:spPr>
      </p:pic>
      <p:pic>
        <p:nvPicPr>
          <p:cNvPr id="4" name="Graphic 3" descr="Lock with solid fill">
            <a:extLst>
              <a:ext uri="{FF2B5EF4-FFF2-40B4-BE49-F238E27FC236}">
                <a16:creationId xmlns:a16="http://schemas.microsoft.com/office/drawing/2014/main" id="{EBF4A8D8-F900-FB40-A6B5-29108AFC6F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64362" y="5999584"/>
            <a:ext cx="457200" cy="457200"/>
          </a:xfrm>
          <a:prstGeom prst="rect">
            <a:avLst/>
          </a:prstGeom>
        </p:spPr>
      </p:pic>
      <p:pic>
        <p:nvPicPr>
          <p:cNvPr id="5" name="Graphic 4" descr="Document with solid fill">
            <a:extLst>
              <a:ext uri="{FF2B5EF4-FFF2-40B4-BE49-F238E27FC236}">
                <a16:creationId xmlns:a16="http://schemas.microsoft.com/office/drawing/2014/main" id="{908F571D-F6AA-C9FB-D890-49FCE2A1C4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4372" y="4876057"/>
            <a:ext cx="914400" cy="914400"/>
          </a:xfrm>
          <a:prstGeom prst="rect">
            <a:avLst/>
          </a:prstGeom>
        </p:spPr>
      </p:pic>
      <p:pic>
        <p:nvPicPr>
          <p:cNvPr id="6" name="Graphic 5" descr="Lock with solid fill">
            <a:extLst>
              <a:ext uri="{FF2B5EF4-FFF2-40B4-BE49-F238E27FC236}">
                <a16:creationId xmlns:a16="http://schemas.microsoft.com/office/drawing/2014/main" id="{5DDBB777-74C5-1B31-6BF8-494484CD9D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25978" y="5776461"/>
            <a:ext cx="303634" cy="303634"/>
          </a:xfrm>
          <a:prstGeom prst="rect">
            <a:avLst/>
          </a:prstGeom>
        </p:spPr>
      </p:pic>
      <p:pic>
        <p:nvPicPr>
          <p:cNvPr id="7" name="Graphic 6" descr="Document with solid fill">
            <a:extLst>
              <a:ext uri="{FF2B5EF4-FFF2-40B4-BE49-F238E27FC236}">
                <a16:creationId xmlns:a16="http://schemas.microsoft.com/office/drawing/2014/main" id="{E64104BE-7561-5E35-5AA2-CBA0A55A53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92360" y="5465511"/>
            <a:ext cx="454042" cy="454042"/>
          </a:xfrm>
          <a:prstGeom prst="rect">
            <a:avLst/>
          </a:prstGeom>
        </p:spPr>
      </p:pic>
      <p:pic>
        <p:nvPicPr>
          <p:cNvPr id="8" name="Graphic 7" descr="Magnifying glass with solid fill">
            <a:extLst>
              <a:ext uri="{FF2B5EF4-FFF2-40B4-BE49-F238E27FC236}">
                <a16:creationId xmlns:a16="http://schemas.microsoft.com/office/drawing/2014/main" id="{EE78529C-1B1F-FA2E-6276-53F9443F5A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flipH="1">
            <a:off x="6333612" y="5508467"/>
            <a:ext cx="523220" cy="523220"/>
          </a:xfrm>
          <a:prstGeom prst="rect">
            <a:avLst/>
          </a:prstGeom>
        </p:spPr>
      </p:pic>
      <p:pic>
        <p:nvPicPr>
          <p:cNvPr id="9" name="Graphic 8" descr="Programmer male with solid fill">
            <a:extLst>
              <a:ext uri="{FF2B5EF4-FFF2-40B4-BE49-F238E27FC236}">
                <a16:creationId xmlns:a16="http://schemas.microsoft.com/office/drawing/2014/main" id="{26F40898-BD50-33B0-A80A-1D7504557F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30196" y="4942537"/>
            <a:ext cx="914400" cy="914400"/>
          </a:xfrm>
          <a:prstGeom prst="rect">
            <a:avLst/>
          </a:prstGeom>
        </p:spPr>
      </p:pic>
      <p:pic>
        <p:nvPicPr>
          <p:cNvPr id="10" name="Graphic 9" descr="Document with solid fill">
            <a:extLst>
              <a:ext uri="{FF2B5EF4-FFF2-40B4-BE49-F238E27FC236}">
                <a16:creationId xmlns:a16="http://schemas.microsoft.com/office/drawing/2014/main" id="{07A1137A-FADA-8BB2-9C36-84A77B771F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49040" y="5403724"/>
            <a:ext cx="781440" cy="781440"/>
          </a:xfrm>
          <a:prstGeom prst="rect">
            <a:avLst/>
          </a:prstGeom>
        </p:spPr>
      </p:pic>
      <p:cxnSp>
        <p:nvCxnSpPr>
          <p:cNvPr id="13" name="Straight Arrow Connector 12">
            <a:extLst>
              <a:ext uri="{FF2B5EF4-FFF2-40B4-BE49-F238E27FC236}">
                <a16:creationId xmlns:a16="http://schemas.microsoft.com/office/drawing/2014/main" id="{0D886DB0-4B70-988E-DAA6-FDBC9F84EB72}"/>
              </a:ext>
            </a:extLst>
          </p:cNvPr>
          <p:cNvCxnSpPr>
            <a:cxnSpLocks/>
          </p:cNvCxnSpPr>
          <p:nvPr/>
        </p:nvCxnSpPr>
        <p:spPr>
          <a:xfrm>
            <a:off x="2741645" y="5465511"/>
            <a:ext cx="215848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43B246A-E028-8C9D-9498-B1F04D6C02F5}"/>
              </a:ext>
            </a:extLst>
          </p:cNvPr>
          <p:cNvCxnSpPr>
            <a:cxnSpLocks/>
          </p:cNvCxnSpPr>
          <p:nvPr/>
        </p:nvCxnSpPr>
        <p:spPr>
          <a:xfrm>
            <a:off x="7274589" y="5422179"/>
            <a:ext cx="215848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4BC9BEC-F04C-5B7C-F7FE-822062EA2567}"/>
              </a:ext>
            </a:extLst>
          </p:cNvPr>
          <p:cNvSpPr txBox="1"/>
          <p:nvPr/>
        </p:nvSpPr>
        <p:spPr>
          <a:xfrm>
            <a:off x="4816284" y="6107251"/>
            <a:ext cx="2890576" cy="738664"/>
          </a:xfrm>
          <a:prstGeom prst="rect">
            <a:avLst/>
          </a:prstGeom>
          <a:noFill/>
          <a:ln>
            <a:solidFill>
              <a:schemeClr val="tx1"/>
            </a:solidFill>
          </a:ln>
        </p:spPr>
        <p:txBody>
          <a:bodyPr wrap="square" rtlCol="0">
            <a:spAutoFit/>
          </a:bodyPr>
          <a:lstStyle/>
          <a:p>
            <a:r>
              <a:rPr lang="en-IN" sz="1400" dirty="0"/>
              <a:t>INTRUDER WILL NOT GET TO KNOW OF THE EXISTENCE OF SECRET MESSAGE</a:t>
            </a:r>
          </a:p>
        </p:txBody>
      </p:sp>
      <p:sp>
        <p:nvSpPr>
          <p:cNvPr id="24" name="Rectangle: Rounded Corners 23">
            <a:extLst>
              <a:ext uri="{FF2B5EF4-FFF2-40B4-BE49-F238E27FC236}">
                <a16:creationId xmlns:a16="http://schemas.microsoft.com/office/drawing/2014/main" id="{8EE32595-B213-C127-0D8D-B312E04C5956}"/>
              </a:ext>
            </a:extLst>
          </p:cNvPr>
          <p:cNvSpPr/>
          <p:nvPr/>
        </p:nvSpPr>
        <p:spPr>
          <a:xfrm>
            <a:off x="447869" y="3752527"/>
            <a:ext cx="2388637" cy="4722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atin typeface="18thCentury" pitchFamily="2" charset="0"/>
              </a:rPr>
              <a:t>STEGANOGRAPHY</a:t>
            </a:r>
          </a:p>
        </p:txBody>
      </p:sp>
      <p:sp>
        <p:nvSpPr>
          <p:cNvPr id="27" name="TextBox 26">
            <a:extLst>
              <a:ext uri="{FF2B5EF4-FFF2-40B4-BE49-F238E27FC236}">
                <a16:creationId xmlns:a16="http://schemas.microsoft.com/office/drawing/2014/main" id="{6AB21A95-3082-4ABB-5421-70652976BC36}"/>
              </a:ext>
            </a:extLst>
          </p:cNvPr>
          <p:cNvSpPr txBox="1"/>
          <p:nvPr/>
        </p:nvSpPr>
        <p:spPr>
          <a:xfrm>
            <a:off x="6029263" y="4182708"/>
            <a:ext cx="2890576" cy="523220"/>
          </a:xfrm>
          <a:prstGeom prst="rect">
            <a:avLst/>
          </a:prstGeom>
          <a:noFill/>
          <a:ln>
            <a:solidFill>
              <a:schemeClr val="tx1"/>
            </a:solidFill>
          </a:ln>
        </p:spPr>
        <p:txBody>
          <a:bodyPr wrap="square" rtlCol="0">
            <a:spAutoFit/>
          </a:bodyPr>
          <a:lstStyle/>
          <a:p>
            <a:r>
              <a:rPr lang="en-IN" sz="1400" dirty="0"/>
              <a:t>AI BASED STEGANOGRAPHY IS USED </a:t>
            </a:r>
          </a:p>
        </p:txBody>
      </p:sp>
    </p:spTree>
    <p:extLst>
      <p:ext uri="{BB962C8B-B14F-4D97-AF65-F5344CB8AC3E}">
        <p14:creationId xmlns:p14="http://schemas.microsoft.com/office/powerpoint/2010/main" val="1076511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omputer screen with many lines and dots&#10;&#10;Description automatically generated">
            <a:extLst>
              <a:ext uri="{FF2B5EF4-FFF2-40B4-BE49-F238E27FC236}">
                <a16:creationId xmlns:a16="http://schemas.microsoft.com/office/drawing/2014/main" id="{94FF15AF-618F-5816-C4D6-68C721049383}"/>
              </a:ext>
            </a:extLst>
          </p:cNvPr>
          <p:cNvPicPr>
            <a:picLocks noChangeAspect="1"/>
          </p:cNvPicPr>
          <p:nvPr/>
        </p:nvPicPr>
        <p:blipFill rotWithShape="1">
          <a:blip r:embed="rId2">
            <a:alphaModFix amt="40000"/>
          </a:blip>
          <a:srcRect t="12587"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97026570-1491-ABA3-F8F7-0DB82D619E60}"/>
              </a:ext>
            </a:extLst>
          </p:cNvPr>
          <p:cNvSpPr>
            <a:spLocks noGrp="1"/>
          </p:cNvSpPr>
          <p:nvPr>
            <p:ph type="title"/>
          </p:nvPr>
        </p:nvSpPr>
        <p:spPr>
          <a:xfrm>
            <a:off x="636780" y="182494"/>
            <a:ext cx="9404723" cy="724244"/>
          </a:xfrm>
        </p:spPr>
        <p:txBody>
          <a:bodyPr vert="horz" lIns="91440" tIns="45720" rIns="91440" bIns="45720" rtlCol="0" anchor="b">
            <a:normAutofit/>
          </a:bodyPr>
          <a:lstStyle/>
          <a:p>
            <a:r>
              <a:rPr lang="en-US" sz="3200" b="1" dirty="0">
                <a:solidFill>
                  <a:schemeClr val="tx1"/>
                </a:solidFill>
              </a:rPr>
              <a:t>DESIGN</a:t>
            </a:r>
          </a:p>
        </p:txBody>
      </p:sp>
      <p:sp>
        <p:nvSpPr>
          <p:cNvPr id="6" name="TextBox 5">
            <a:extLst>
              <a:ext uri="{FF2B5EF4-FFF2-40B4-BE49-F238E27FC236}">
                <a16:creationId xmlns:a16="http://schemas.microsoft.com/office/drawing/2014/main" id="{0D4A3ED9-A067-6E17-018F-8EC374B47384}"/>
              </a:ext>
            </a:extLst>
          </p:cNvPr>
          <p:cNvSpPr txBox="1"/>
          <p:nvPr/>
        </p:nvSpPr>
        <p:spPr>
          <a:xfrm>
            <a:off x="778523" y="1089222"/>
            <a:ext cx="3242971" cy="2308324"/>
          </a:xfrm>
          <a:prstGeom prst="rect">
            <a:avLst/>
          </a:prstGeom>
          <a:noFill/>
          <a:ln>
            <a:solidFill>
              <a:schemeClr val="tx1"/>
            </a:solidFill>
          </a:ln>
        </p:spPr>
        <p:txBody>
          <a:bodyPr wrap="square" rtlCol="0">
            <a:spAutoFit/>
          </a:bodyPr>
          <a:lstStyle/>
          <a:p>
            <a:r>
              <a:rPr lang="en-IN" b="1" dirty="0"/>
              <a:t>DATA ENCODING</a:t>
            </a:r>
          </a:p>
          <a:p>
            <a:pPr algn="l">
              <a:buFont typeface="Arial" panose="020B0604020202020204" pitchFamily="34" charset="0"/>
              <a:buChar char="•"/>
            </a:pPr>
            <a:r>
              <a:rPr lang="en-US" b="0" i="0" dirty="0">
                <a:effectLst/>
                <a:latin typeface="Söhne"/>
              </a:rPr>
              <a:t>Decide what kind of data you want to hide (e.g., text, images, or other binary data).</a:t>
            </a:r>
          </a:p>
          <a:p>
            <a:pPr algn="l">
              <a:buFont typeface="Arial" panose="020B0604020202020204" pitchFamily="34" charset="0"/>
              <a:buChar char="•"/>
            </a:pPr>
            <a:r>
              <a:rPr lang="en-US" b="0" i="0" dirty="0">
                <a:effectLst/>
                <a:latin typeface="Söhne"/>
              </a:rPr>
              <a:t>Convert the data into a suitable format for embedding within the cover media</a:t>
            </a:r>
          </a:p>
          <a:p>
            <a:endParaRPr lang="en-IN" dirty="0"/>
          </a:p>
        </p:txBody>
      </p:sp>
      <p:sp>
        <p:nvSpPr>
          <p:cNvPr id="9" name="TextBox 8">
            <a:extLst>
              <a:ext uri="{FF2B5EF4-FFF2-40B4-BE49-F238E27FC236}">
                <a16:creationId xmlns:a16="http://schemas.microsoft.com/office/drawing/2014/main" id="{22AC08FE-B667-E8CD-ACCE-07FF081EE775}"/>
              </a:ext>
            </a:extLst>
          </p:cNvPr>
          <p:cNvSpPr txBox="1"/>
          <p:nvPr/>
        </p:nvSpPr>
        <p:spPr>
          <a:xfrm>
            <a:off x="4475000" y="1068097"/>
            <a:ext cx="3242971" cy="2308324"/>
          </a:xfrm>
          <a:prstGeom prst="rect">
            <a:avLst/>
          </a:prstGeom>
          <a:noFill/>
          <a:ln>
            <a:solidFill>
              <a:schemeClr val="tx1"/>
            </a:solidFill>
          </a:ln>
        </p:spPr>
        <p:txBody>
          <a:bodyPr wrap="square" rtlCol="0">
            <a:spAutoFit/>
          </a:bodyPr>
          <a:lstStyle/>
          <a:p>
            <a:r>
              <a:rPr lang="en-IN" b="1" dirty="0"/>
              <a:t>COVER MEDIA SELECTION</a:t>
            </a:r>
          </a:p>
          <a:p>
            <a:pPr algn="l">
              <a:buFont typeface="Arial" panose="020B0604020202020204" pitchFamily="34" charset="0"/>
              <a:buChar char="•"/>
            </a:pPr>
            <a:r>
              <a:rPr lang="en-US" b="0" i="0" dirty="0">
                <a:effectLst/>
                <a:latin typeface="Söhne"/>
              </a:rPr>
              <a:t>Choose the type of cover media to hide the data in (e.g., images).</a:t>
            </a:r>
          </a:p>
          <a:p>
            <a:pPr algn="l">
              <a:buFont typeface="Arial" panose="020B0604020202020204" pitchFamily="34" charset="0"/>
              <a:buChar char="•"/>
            </a:pPr>
            <a:r>
              <a:rPr lang="en-US" b="0" i="0" dirty="0">
                <a:effectLst/>
                <a:latin typeface="Söhne"/>
              </a:rPr>
              <a:t>Gather a dataset of cover media that your Generative AI model can use for creating steganographic content.</a:t>
            </a:r>
          </a:p>
          <a:p>
            <a:endParaRPr lang="en-IN" dirty="0"/>
          </a:p>
        </p:txBody>
      </p:sp>
      <p:sp>
        <p:nvSpPr>
          <p:cNvPr id="11" name="TextBox 10">
            <a:extLst>
              <a:ext uri="{FF2B5EF4-FFF2-40B4-BE49-F238E27FC236}">
                <a16:creationId xmlns:a16="http://schemas.microsoft.com/office/drawing/2014/main" id="{70F1FFDC-EA27-B2B6-6AD9-FFC47514BEA1}"/>
              </a:ext>
            </a:extLst>
          </p:cNvPr>
          <p:cNvSpPr txBox="1"/>
          <p:nvPr/>
        </p:nvSpPr>
        <p:spPr>
          <a:xfrm>
            <a:off x="8170508" y="1089220"/>
            <a:ext cx="3623386" cy="2862322"/>
          </a:xfrm>
          <a:prstGeom prst="rect">
            <a:avLst/>
          </a:prstGeom>
          <a:noFill/>
          <a:ln>
            <a:solidFill>
              <a:schemeClr val="tx1"/>
            </a:solidFill>
          </a:ln>
        </p:spPr>
        <p:txBody>
          <a:bodyPr wrap="square" rtlCol="0">
            <a:spAutoFit/>
          </a:bodyPr>
          <a:lstStyle/>
          <a:p>
            <a:r>
              <a:rPr lang="en-IN" b="1" dirty="0"/>
              <a:t>GENERATIVE AI MODEL</a:t>
            </a:r>
          </a:p>
          <a:p>
            <a:pPr algn="l">
              <a:buFont typeface="Arial" panose="020B0604020202020204" pitchFamily="34" charset="0"/>
              <a:buChar char="•"/>
            </a:pPr>
            <a:r>
              <a:rPr lang="en-US" b="0" i="0" dirty="0">
                <a:effectLst/>
                <a:latin typeface="Söhne"/>
              </a:rPr>
              <a:t>Train or fine-tune a Generative AI model (such as a GAN or VAE) to create content that resembles your chosen cover media type.</a:t>
            </a:r>
          </a:p>
          <a:p>
            <a:pPr algn="l">
              <a:buFont typeface="Arial" panose="020B0604020202020204" pitchFamily="34" charset="0"/>
              <a:buChar char="•"/>
            </a:pPr>
            <a:r>
              <a:rPr lang="en-US" b="0" i="0" dirty="0">
                <a:effectLst/>
                <a:latin typeface="Söhne"/>
              </a:rPr>
              <a:t>The model should be trained to generate media that is indistinguishable from genuine cover media.</a:t>
            </a:r>
          </a:p>
          <a:p>
            <a:endParaRPr lang="en-IN" dirty="0"/>
          </a:p>
        </p:txBody>
      </p:sp>
      <p:sp>
        <p:nvSpPr>
          <p:cNvPr id="17" name="TextBox 16">
            <a:extLst>
              <a:ext uri="{FF2B5EF4-FFF2-40B4-BE49-F238E27FC236}">
                <a16:creationId xmlns:a16="http://schemas.microsoft.com/office/drawing/2014/main" id="{92C24293-D4FD-0E6C-490A-C6B4DB4B446B}"/>
              </a:ext>
            </a:extLst>
          </p:cNvPr>
          <p:cNvSpPr txBox="1"/>
          <p:nvPr/>
        </p:nvSpPr>
        <p:spPr>
          <a:xfrm>
            <a:off x="778522" y="3686795"/>
            <a:ext cx="3242971" cy="2862322"/>
          </a:xfrm>
          <a:prstGeom prst="rect">
            <a:avLst/>
          </a:prstGeom>
          <a:noFill/>
          <a:ln>
            <a:solidFill>
              <a:schemeClr val="tx1"/>
            </a:solidFill>
          </a:ln>
        </p:spPr>
        <p:txBody>
          <a:bodyPr wrap="square" rtlCol="0">
            <a:spAutoFit/>
          </a:bodyPr>
          <a:lstStyle/>
          <a:p>
            <a:r>
              <a:rPr lang="en-IN" b="1" dirty="0"/>
              <a:t>DATA EMBEDDING</a:t>
            </a:r>
          </a:p>
          <a:p>
            <a:pPr algn="l">
              <a:buFont typeface="Arial" panose="020B0604020202020204" pitchFamily="34" charset="0"/>
              <a:buChar char="•"/>
            </a:pPr>
            <a:r>
              <a:rPr lang="en-US" b="0" i="0" dirty="0">
                <a:effectLst/>
                <a:latin typeface="Söhne"/>
              </a:rPr>
              <a:t>Develop an algorithm that takes the cover media generated by the AI model and embeds the data within it.</a:t>
            </a:r>
          </a:p>
          <a:p>
            <a:pPr algn="l">
              <a:buFont typeface="Arial" panose="020B0604020202020204" pitchFamily="34" charset="0"/>
              <a:buChar char="•"/>
            </a:pPr>
            <a:r>
              <a:rPr lang="en-US" b="0" i="0" dirty="0">
                <a:effectLst/>
                <a:latin typeface="Söhne"/>
              </a:rPr>
              <a:t>Make sure the embedding process is imperceptible, meaning it doesn't introduce any noticeable artifacts.</a:t>
            </a:r>
          </a:p>
          <a:p>
            <a:endParaRPr lang="en-IN" dirty="0"/>
          </a:p>
        </p:txBody>
      </p:sp>
      <p:sp>
        <p:nvSpPr>
          <p:cNvPr id="19" name="TextBox 18">
            <a:extLst>
              <a:ext uri="{FF2B5EF4-FFF2-40B4-BE49-F238E27FC236}">
                <a16:creationId xmlns:a16="http://schemas.microsoft.com/office/drawing/2014/main" id="{9C54B5D1-15EB-ED6C-1C5C-D21D36716A7B}"/>
              </a:ext>
            </a:extLst>
          </p:cNvPr>
          <p:cNvSpPr txBox="1"/>
          <p:nvPr/>
        </p:nvSpPr>
        <p:spPr>
          <a:xfrm>
            <a:off x="8212639" y="4283209"/>
            <a:ext cx="3623386" cy="1200329"/>
          </a:xfrm>
          <a:prstGeom prst="rect">
            <a:avLst/>
          </a:prstGeom>
          <a:noFill/>
          <a:ln>
            <a:solidFill>
              <a:schemeClr val="tx1"/>
            </a:solidFill>
          </a:ln>
        </p:spPr>
        <p:txBody>
          <a:bodyPr wrap="square" rtlCol="0">
            <a:spAutoFit/>
          </a:bodyPr>
          <a:lstStyle/>
          <a:p>
            <a:r>
              <a:rPr lang="en-IN" b="1" dirty="0"/>
              <a:t>ENCRYPTION</a:t>
            </a:r>
          </a:p>
          <a:p>
            <a:r>
              <a:rPr lang="en-US" b="0" i="0" dirty="0">
                <a:effectLst/>
                <a:latin typeface="Söhne"/>
              </a:rPr>
              <a:t>To add an extra layer of security, you can encrypt the data before embedding it within the media.</a:t>
            </a:r>
            <a:endParaRPr lang="en-IN" dirty="0"/>
          </a:p>
        </p:txBody>
      </p:sp>
      <p:sp>
        <p:nvSpPr>
          <p:cNvPr id="21" name="TextBox 20">
            <a:extLst>
              <a:ext uri="{FF2B5EF4-FFF2-40B4-BE49-F238E27FC236}">
                <a16:creationId xmlns:a16="http://schemas.microsoft.com/office/drawing/2014/main" id="{A9DC0E53-B9EA-819C-E161-10C8D509831D}"/>
              </a:ext>
            </a:extLst>
          </p:cNvPr>
          <p:cNvSpPr txBox="1"/>
          <p:nvPr/>
        </p:nvSpPr>
        <p:spPr>
          <a:xfrm>
            <a:off x="4439708" y="3567414"/>
            <a:ext cx="3242971" cy="3139321"/>
          </a:xfrm>
          <a:prstGeom prst="rect">
            <a:avLst/>
          </a:prstGeom>
          <a:noFill/>
          <a:ln>
            <a:solidFill>
              <a:schemeClr val="tx1"/>
            </a:solidFill>
          </a:ln>
        </p:spPr>
        <p:txBody>
          <a:bodyPr wrap="square" rtlCol="0">
            <a:spAutoFit/>
          </a:bodyPr>
          <a:lstStyle/>
          <a:p>
            <a:r>
              <a:rPr lang="en-IN" b="1" dirty="0"/>
              <a:t>DECODING AND EXTRACTION</a:t>
            </a:r>
          </a:p>
          <a:p>
            <a:pPr algn="l">
              <a:buFont typeface="Arial" panose="020B0604020202020204" pitchFamily="34" charset="0"/>
              <a:buChar char="•"/>
            </a:pPr>
            <a:r>
              <a:rPr lang="en-US" b="0" i="0" dirty="0">
                <a:effectLst/>
                <a:latin typeface="Söhne"/>
              </a:rPr>
              <a:t>Create a corresponding algorithm for decoding and extracting the hidden data from the steganographic media.</a:t>
            </a:r>
          </a:p>
          <a:p>
            <a:pPr algn="l">
              <a:buFont typeface="Arial" panose="020B0604020202020204" pitchFamily="34" charset="0"/>
              <a:buChar char="•"/>
            </a:pPr>
            <a:r>
              <a:rPr lang="en-US" b="0" i="0" dirty="0">
                <a:effectLst/>
                <a:latin typeface="Söhne"/>
              </a:rPr>
              <a:t>Ensure the extraction process is as secure as the encoding process to prevent unauthorized access.</a:t>
            </a:r>
          </a:p>
          <a:p>
            <a:endParaRPr lang="en-IN" dirty="0"/>
          </a:p>
        </p:txBody>
      </p:sp>
    </p:spTree>
    <p:extLst>
      <p:ext uri="{BB962C8B-B14F-4D97-AF65-F5344CB8AC3E}">
        <p14:creationId xmlns:p14="http://schemas.microsoft.com/office/powerpoint/2010/main" val="3181115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661AA8-FA16-4E58-B6CE-5E6FE2A0946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1FC55D3-F645-4907-9137-B16FB6054B52}">
  <ds:schemaRefs>
    <ds:schemaRef ds:uri="http://schemas.microsoft.com/sharepoint/v3/contenttype/forms"/>
  </ds:schemaRefs>
</ds:datastoreItem>
</file>

<file path=customXml/itemProps3.xml><?xml version="1.0" encoding="utf-8"?>
<ds:datastoreItem xmlns:ds="http://schemas.openxmlformats.org/officeDocument/2006/customXml" ds:itemID="{39F30101-685D-45DE-9DB6-1F040B2FD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3728</TotalTime>
  <Words>1688</Words>
  <Application>Microsoft Office PowerPoint</Application>
  <PresentationFormat>Widescreen</PresentationFormat>
  <Paragraphs>134</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18thCentury</vt:lpstr>
      <vt:lpstr>Arial</vt:lpstr>
      <vt:lpstr>Calibri</vt:lpstr>
      <vt:lpstr>Century Gothic</vt:lpstr>
      <vt:lpstr>Söhne</vt:lpstr>
      <vt:lpstr>Wingdings 3</vt:lpstr>
      <vt:lpstr>Ion</vt:lpstr>
      <vt:lpstr>UNVEILING THE VEILED: EXPLORING STEGANOGRAPHY AND EMERGING TRENDS</vt:lpstr>
      <vt:lpstr>AGENDA</vt:lpstr>
      <vt:lpstr>ABSTRACT</vt:lpstr>
      <vt:lpstr>INTRODUCTION</vt:lpstr>
      <vt:lpstr>HISTORY OF STEGANOGRAPHY</vt:lpstr>
      <vt:lpstr>EXISTING SYSTEM</vt:lpstr>
      <vt:lpstr>PROPOSED SYSTEM</vt:lpstr>
      <vt:lpstr>PowerPoint Presentation</vt:lpstr>
      <vt:lpstr>DESIGN</vt:lpstr>
      <vt:lpstr>DESIGN</vt:lpstr>
      <vt:lpstr>METHODOLOGY</vt:lpstr>
      <vt:lpstr>OLD VS NEW TECHNOLOGY</vt:lpstr>
      <vt:lpstr>APPLICATIONS </vt:lpstr>
      <vt:lpstr>ADVANTAGES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UNVEILING THE VEILED: EXPLORING STEGANOGRAPHY AND EMERGING TRENDS</dc:title>
  <dc:creator>MADHUMANTI DAS - 40105190019</dc:creator>
  <cp:lastModifiedBy>MADHUMANTI DAS - 40105190019</cp:lastModifiedBy>
  <cp:revision>16</cp:revision>
  <dcterms:created xsi:type="dcterms:W3CDTF">2023-09-06T05:28:10Z</dcterms:created>
  <dcterms:modified xsi:type="dcterms:W3CDTF">2023-10-12T16:40:45Z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